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44" r:id="rId1"/>
  </p:sldMasterIdLst>
  <p:notesMasterIdLst>
    <p:notesMasterId r:id="rId16"/>
  </p:notesMasterIdLst>
  <p:sldIdLst>
    <p:sldId id="256" r:id="rId2"/>
    <p:sldId id="267" r:id="rId3"/>
    <p:sldId id="268" r:id="rId4"/>
    <p:sldId id="269" r:id="rId5"/>
    <p:sldId id="273" r:id="rId6"/>
    <p:sldId id="274" r:id="rId7"/>
    <p:sldId id="275" r:id="rId8"/>
    <p:sldId id="276" r:id="rId9"/>
    <p:sldId id="277" r:id="rId10"/>
    <p:sldId id="278" r:id="rId11"/>
    <p:sldId id="279" r:id="rId12"/>
    <p:sldId id="280" r:id="rId13"/>
    <p:sldId id="281" r:id="rId14"/>
    <p:sldId id="260" r:id="rId15"/>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99"/>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34"/>
    <p:restoredTop sz="93033" autoAdjust="0"/>
  </p:normalViewPr>
  <p:slideViewPr>
    <p:cSldViewPr snapToGrid="0" snapToObjects="1">
      <p:cViewPr varScale="1">
        <p:scale>
          <a:sx n="105" d="100"/>
          <a:sy n="105" d="100"/>
        </p:scale>
        <p:origin x="582" y="11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wmf"/><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541DA4-44F6-C84E-80F1-63428A06E95B}" type="datetimeFigureOut">
              <a:rPr lang="es-ES_tradnl" smtClean="0"/>
              <a:t>19/08/2025</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F6D55-E685-5045-81EF-E560A26E1A2E}" type="slidenum">
              <a:rPr lang="es-ES_tradnl" smtClean="0"/>
              <a:t>‹Nº›</a:t>
            </a:fld>
            <a:endParaRPr lang="es-ES_tradnl"/>
          </a:p>
        </p:txBody>
      </p:sp>
    </p:spTree>
    <p:extLst>
      <p:ext uri="{BB962C8B-B14F-4D97-AF65-F5344CB8AC3E}">
        <p14:creationId xmlns:p14="http://schemas.microsoft.com/office/powerpoint/2010/main" val="164324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38DF6D55-E685-5045-81EF-E560A26E1A2E}" type="slidenum">
              <a:rPr lang="es-ES_tradnl" smtClean="0"/>
              <a:t>1</a:t>
            </a:fld>
            <a:endParaRPr lang="es-ES_tradnl"/>
          </a:p>
        </p:txBody>
      </p:sp>
    </p:spTree>
    <p:extLst>
      <p:ext uri="{BB962C8B-B14F-4D97-AF65-F5344CB8AC3E}">
        <p14:creationId xmlns:p14="http://schemas.microsoft.com/office/powerpoint/2010/main" val="428431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38DF6D55-E685-5045-81EF-E560A26E1A2E}" type="slidenum">
              <a:rPr lang="es-ES_tradnl" smtClean="0"/>
              <a:t>14</a:t>
            </a:fld>
            <a:endParaRPr lang="es-ES_tradnl"/>
          </a:p>
        </p:txBody>
      </p:sp>
    </p:spTree>
    <p:extLst>
      <p:ext uri="{BB962C8B-B14F-4D97-AF65-F5344CB8AC3E}">
        <p14:creationId xmlns:p14="http://schemas.microsoft.com/office/powerpoint/2010/main" val="1613127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s-ES"/>
              <a:t>Clic para editar título</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8DF547D-DE66-3646-86ED-203D8A1448EF}" type="datetimeFigureOut">
              <a:rPr lang="es-ES_tradnl" smtClean="0"/>
              <a:t>19/08/2025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0FBE486B-8585-DC43-A980-14CA28B9973C}" type="slidenum">
              <a:rPr lang="es-ES_tradnl" smtClean="0"/>
              <a:t>‹Nº›</a:t>
            </a:fld>
            <a:endParaRPr lang="es-ES_tradnl"/>
          </a:p>
        </p:txBody>
      </p:sp>
    </p:spTree>
    <p:extLst>
      <p:ext uri="{BB962C8B-B14F-4D97-AF65-F5344CB8AC3E}">
        <p14:creationId xmlns:p14="http://schemas.microsoft.com/office/powerpoint/2010/main" val="8664571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8DF547D-DE66-3646-86ED-203D8A1448EF}" type="datetimeFigureOut">
              <a:rPr lang="es-ES_tradnl" smtClean="0"/>
              <a:t>19/08/2025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0FBE486B-8585-DC43-A980-14CA28B9973C}" type="slidenum">
              <a:rPr lang="es-ES_tradnl" smtClean="0"/>
              <a:t>‹Nº›</a:t>
            </a:fld>
            <a:endParaRPr lang="es-ES_tradnl"/>
          </a:p>
        </p:txBody>
      </p:sp>
    </p:spTree>
    <p:extLst>
      <p:ext uri="{BB962C8B-B14F-4D97-AF65-F5344CB8AC3E}">
        <p14:creationId xmlns:p14="http://schemas.microsoft.com/office/powerpoint/2010/main" val="679859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s-ES"/>
              <a:t>Clic para editar título</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8DF547D-DE66-3646-86ED-203D8A1448EF}" type="datetimeFigureOut">
              <a:rPr lang="es-ES_tradnl" smtClean="0"/>
              <a:t>19/08/2025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0FBE486B-8585-DC43-A980-14CA28B9973C}" type="slidenum">
              <a:rPr lang="es-ES_tradnl" smtClean="0"/>
              <a:t>‹Nº›</a:t>
            </a:fld>
            <a:endParaRPr lang="es-ES_tradnl"/>
          </a:p>
        </p:txBody>
      </p:sp>
    </p:spTree>
    <p:extLst>
      <p:ext uri="{BB962C8B-B14F-4D97-AF65-F5344CB8AC3E}">
        <p14:creationId xmlns:p14="http://schemas.microsoft.com/office/powerpoint/2010/main" val="1777765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8DF547D-DE66-3646-86ED-203D8A1448EF}" type="datetimeFigureOut">
              <a:rPr lang="es-ES_tradnl" smtClean="0"/>
              <a:t>19/08/2025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0FBE486B-8585-DC43-A980-14CA28B9973C}" type="slidenum">
              <a:rPr lang="es-ES_tradnl" smtClean="0"/>
              <a:t>‹Nº›</a:t>
            </a:fld>
            <a:endParaRPr lang="es-ES_tradnl"/>
          </a:p>
        </p:txBody>
      </p:sp>
    </p:spTree>
    <p:extLst>
      <p:ext uri="{BB962C8B-B14F-4D97-AF65-F5344CB8AC3E}">
        <p14:creationId xmlns:p14="http://schemas.microsoft.com/office/powerpoint/2010/main" val="458945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s-ES"/>
              <a:t>Clic para editar título</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38DF547D-DE66-3646-86ED-203D8A1448EF}" type="datetimeFigureOut">
              <a:rPr lang="es-ES_tradnl" smtClean="0"/>
              <a:t>19/08/2025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0FBE486B-8585-DC43-A980-14CA28B9973C}" type="slidenum">
              <a:rPr lang="es-ES_tradnl" smtClean="0"/>
              <a:t>‹Nº›</a:t>
            </a:fld>
            <a:endParaRPr lang="es-ES_tradnl"/>
          </a:p>
        </p:txBody>
      </p:sp>
    </p:spTree>
    <p:extLst>
      <p:ext uri="{BB962C8B-B14F-4D97-AF65-F5344CB8AC3E}">
        <p14:creationId xmlns:p14="http://schemas.microsoft.com/office/powerpoint/2010/main" val="18755277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8DF547D-DE66-3646-86ED-203D8A1448EF}" type="datetimeFigureOut">
              <a:rPr lang="es-ES_tradnl" smtClean="0"/>
              <a:t>19/08/2025</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0FBE486B-8585-DC43-A980-14CA28B9973C}" type="slidenum">
              <a:rPr lang="es-ES_tradnl" smtClean="0"/>
              <a:t>‹Nº›</a:t>
            </a:fld>
            <a:endParaRPr lang="es-ES_tradnl"/>
          </a:p>
        </p:txBody>
      </p:sp>
    </p:spTree>
    <p:extLst>
      <p:ext uri="{BB962C8B-B14F-4D97-AF65-F5344CB8AC3E}">
        <p14:creationId xmlns:p14="http://schemas.microsoft.com/office/powerpoint/2010/main" val="1229251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s-ES"/>
              <a:t>Clic para editar título</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8DF547D-DE66-3646-86ED-203D8A1448EF}" type="datetimeFigureOut">
              <a:rPr lang="es-ES_tradnl" smtClean="0"/>
              <a:t>19/08/2025</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0FBE486B-8585-DC43-A980-14CA28B9973C}" type="slidenum">
              <a:rPr lang="es-ES_tradnl" smtClean="0"/>
              <a:t>‹Nº›</a:t>
            </a:fld>
            <a:endParaRPr lang="es-ES_tradnl"/>
          </a:p>
        </p:txBody>
      </p:sp>
    </p:spTree>
    <p:extLst>
      <p:ext uri="{BB962C8B-B14F-4D97-AF65-F5344CB8AC3E}">
        <p14:creationId xmlns:p14="http://schemas.microsoft.com/office/powerpoint/2010/main" val="1233982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Clic para editar título</a:t>
            </a:r>
            <a:endParaRPr lang="en-US" dirty="0"/>
          </a:p>
        </p:txBody>
      </p:sp>
      <p:sp>
        <p:nvSpPr>
          <p:cNvPr id="3" name="Date Placeholder 2"/>
          <p:cNvSpPr>
            <a:spLocks noGrp="1"/>
          </p:cNvSpPr>
          <p:nvPr>
            <p:ph type="dt" sz="half" idx="10"/>
          </p:nvPr>
        </p:nvSpPr>
        <p:spPr/>
        <p:txBody>
          <a:bodyPr/>
          <a:lstStyle/>
          <a:p>
            <a:fld id="{38DF547D-DE66-3646-86ED-203D8A1448EF}" type="datetimeFigureOut">
              <a:rPr lang="es-ES_tradnl" smtClean="0"/>
              <a:t>19/08/2025</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0FBE486B-8585-DC43-A980-14CA28B9973C}" type="slidenum">
              <a:rPr lang="es-ES_tradnl" smtClean="0"/>
              <a:t>‹Nº›</a:t>
            </a:fld>
            <a:endParaRPr lang="es-ES_tradnl"/>
          </a:p>
        </p:txBody>
      </p:sp>
    </p:spTree>
    <p:extLst>
      <p:ext uri="{BB962C8B-B14F-4D97-AF65-F5344CB8AC3E}">
        <p14:creationId xmlns:p14="http://schemas.microsoft.com/office/powerpoint/2010/main" val="1289054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DF547D-DE66-3646-86ED-203D8A1448EF}" type="datetimeFigureOut">
              <a:rPr lang="es-ES_tradnl" smtClean="0"/>
              <a:t>19/08/2025</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0FBE486B-8585-DC43-A980-14CA28B9973C}" type="slidenum">
              <a:rPr lang="es-ES_tradnl" smtClean="0"/>
              <a:t>‹Nº›</a:t>
            </a:fld>
            <a:endParaRPr lang="es-ES_tradnl"/>
          </a:p>
        </p:txBody>
      </p:sp>
    </p:spTree>
    <p:extLst>
      <p:ext uri="{BB962C8B-B14F-4D97-AF65-F5344CB8AC3E}">
        <p14:creationId xmlns:p14="http://schemas.microsoft.com/office/powerpoint/2010/main" val="1326253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Clic para editar título</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38DF547D-DE66-3646-86ED-203D8A1448EF}" type="datetimeFigureOut">
              <a:rPr lang="es-ES_tradnl" smtClean="0"/>
              <a:t>19/08/2025</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0FBE486B-8585-DC43-A980-14CA28B9973C}" type="slidenum">
              <a:rPr lang="es-ES_tradnl" smtClean="0"/>
              <a:t>‹Nº›</a:t>
            </a:fld>
            <a:endParaRPr lang="es-ES_tradnl"/>
          </a:p>
        </p:txBody>
      </p:sp>
    </p:spTree>
    <p:extLst>
      <p:ext uri="{BB962C8B-B14F-4D97-AF65-F5344CB8AC3E}">
        <p14:creationId xmlns:p14="http://schemas.microsoft.com/office/powerpoint/2010/main" val="1603466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s-ES"/>
              <a:t>Clic para editar título</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Arrastre la imagen al marcador de posición o haga clic en el icono para agregar</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38DF547D-DE66-3646-86ED-203D8A1448EF}" type="datetimeFigureOut">
              <a:rPr lang="es-ES_tradnl" smtClean="0"/>
              <a:t>19/08/2025</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0FBE486B-8585-DC43-A980-14CA28B9973C}" type="slidenum">
              <a:rPr lang="es-ES_tradnl" smtClean="0"/>
              <a:t>‹Nº›</a:t>
            </a:fld>
            <a:endParaRPr lang="es-ES_tradnl"/>
          </a:p>
        </p:txBody>
      </p:sp>
    </p:spTree>
    <p:extLst>
      <p:ext uri="{BB962C8B-B14F-4D97-AF65-F5344CB8AC3E}">
        <p14:creationId xmlns:p14="http://schemas.microsoft.com/office/powerpoint/2010/main" val="681582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Clic para editar título</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DF547D-DE66-3646-86ED-203D8A1448EF}" type="datetimeFigureOut">
              <a:rPr lang="es-ES_tradnl" smtClean="0"/>
              <a:t>19/08/2025</a:t>
            </a:fld>
            <a:endParaRPr lang="es-ES_trad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BE486B-8585-DC43-A980-14CA28B9973C}" type="slidenum">
              <a:rPr lang="es-ES_tradnl" smtClean="0"/>
              <a:t>‹Nº›</a:t>
            </a:fld>
            <a:endParaRPr lang="es-ES_tradnl"/>
          </a:p>
        </p:txBody>
      </p:sp>
    </p:spTree>
    <p:extLst>
      <p:ext uri="{BB962C8B-B14F-4D97-AF65-F5344CB8AC3E}">
        <p14:creationId xmlns:p14="http://schemas.microsoft.com/office/powerpoint/2010/main" val="1858767839"/>
      </p:ext>
    </p:extLst>
  </p:cSld>
  <p:clrMap bg1="lt1" tx1="dk1" bg2="lt2" tx2="dk2" accent1="accent1" accent2="accent2" accent3="accent3" accent4="accent4" accent5="accent5" accent6="accent6" hlink="hlink" folHlink="folHlink"/>
  <p:sldLayoutIdLst>
    <p:sldLayoutId id="2147484045" r:id="rId1"/>
    <p:sldLayoutId id="2147484046" r:id="rId2"/>
    <p:sldLayoutId id="2147484047" r:id="rId3"/>
    <p:sldLayoutId id="2147484048" r:id="rId4"/>
    <p:sldLayoutId id="2147484049" r:id="rId5"/>
    <p:sldLayoutId id="2147484050" r:id="rId6"/>
    <p:sldLayoutId id="2147484051" r:id="rId7"/>
    <p:sldLayoutId id="2147484052" r:id="rId8"/>
    <p:sldLayoutId id="2147484053" r:id="rId9"/>
    <p:sldLayoutId id="2147484054" r:id="rId10"/>
    <p:sldLayoutId id="21474840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6.wmf"/><Relationship Id="rId5" Type="http://schemas.openxmlformats.org/officeDocument/2006/relationships/oleObject" Target="../embeddings/oleObject2.bin"/><Relationship Id="rId4" Type="http://schemas.openxmlformats.org/officeDocument/2006/relationships/image" Target="../media/image5.wmf"/></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954334" y="1759512"/>
            <a:ext cx="10560424" cy="1842526"/>
          </a:xfrm>
        </p:spPr>
        <p:txBody>
          <a:bodyPr anchor="ctr">
            <a:normAutofit/>
          </a:bodyPr>
          <a:lstStyle/>
          <a:p>
            <a:r>
              <a:rPr lang="es-ES" sz="4800" b="1" dirty="0">
                <a:solidFill>
                  <a:schemeClr val="accent6">
                    <a:lumMod val="20000"/>
                    <a:lumOff val="80000"/>
                  </a:schemeClr>
                </a:solidFill>
              </a:rPr>
              <a:t>Semana </a:t>
            </a:r>
            <a:r>
              <a:rPr lang="es-ES" sz="8800" b="1" dirty="0">
                <a:solidFill>
                  <a:srgbClr val="99FF33"/>
                </a:solidFill>
              </a:rPr>
              <a:t>1</a:t>
            </a:r>
            <a:r>
              <a:rPr lang="es-ES" sz="4800" b="1" dirty="0">
                <a:solidFill>
                  <a:schemeClr val="accent6">
                    <a:lumMod val="20000"/>
                    <a:lumOff val="80000"/>
                  </a:schemeClr>
                </a:solidFill>
              </a:rPr>
              <a:t> S</a:t>
            </a:r>
            <a:r>
              <a:rPr lang="es-ES" sz="3600" b="1" dirty="0">
                <a:solidFill>
                  <a:schemeClr val="accent6">
                    <a:lumMod val="20000"/>
                    <a:lumOff val="80000"/>
                  </a:schemeClr>
                </a:solidFill>
              </a:rPr>
              <a:t> </a:t>
            </a:r>
            <a:r>
              <a:rPr lang="es-ES" sz="6600" b="1" dirty="0">
                <a:solidFill>
                  <a:srgbClr val="99FF33"/>
                </a:solidFill>
              </a:rPr>
              <a:t>2</a:t>
            </a:r>
            <a:endParaRPr lang="es-ES" sz="6600" dirty="0">
              <a:solidFill>
                <a:srgbClr val="99FF33"/>
              </a:solidFill>
            </a:endParaRPr>
          </a:p>
        </p:txBody>
      </p:sp>
      <p:sp>
        <p:nvSpPr>
          <p:cNvPr id="4" name="Subtítulo 3"/>
          <p:cNvSpPr>
            <a:spLocks noGrp="1"/>
          </p:cNvSpPr>
          <p:nvPr>
            <p:ph type="subTitle" idx="1"/>
          </p:nvPr>
        </p:nvSpPr>
        <p:spPr/>
        <p:txBody>
          <a:bodyPr/>
          <a:lstStyle/>
          <a:p>
            <a:r>
              <a:rPr lang="es-ES_tradnl" sz="3600" dirty="0">
                <a:solidFill>
                  <a:schemeClr val="bg1"/>
                </a:solidFill>
                <a:effectLst>
                  <a:outerShdw blurRad="38100" dist="38100" dir="2700000" algn="tl">
                    <a:srgbClr val="000000">
                      <a:alpha val="43137"/>
                    </a:srgbClr>
                  </a:outerShdw>
                </a:effectLst>
                <a:latin typeface="Century Gothic" panose="020B0502020202020204" pitchFamily="34" charset="0"/>
              </a:rPr>
              <a:t>Formulación de Modelos de Programación Lineal -</a:t>
            </a:r>
            <a:r>
              <a:rPr lang="es-ES_tradnl" sz="3600" b="1" dirty="0">
                <a:solidFill>
                  <a:schemeClr val="bg1"/>
                </a:solidFill>
                <a:effectLst>
                  <a:outerShdw blurRad="38100" dist="38100" dir="2700000" algn="tl">
                    <a:srgbClr val="000000">
                      <a:alpha val="43137"/>
                    </a:srgbClr>
                  </a:outerShdw>
                </a:effectLst>
                <a:latin typeface="Century Gothic" panose="020B0502020202020204" pitchFamily="34" charset="0"/>
              </a:rPr>
              <a:t>MPL</a:t>
            </a:r>
          </a:p>
          <a:p>
            <a:endParaRPr lang="es-PE" dirty="0"/>
          </a:p>
        </p:txBody>
      </p:sp>
      <p:sp>
        <p:nvSpPr>
          <p:cNvPr id="5" name="Título 1"/>
          <p:cNvSpPr txBox="1">
            <a:spLocks/>
          </p:cNvSpPr>
          <p:nvPr/>
        </p:nvSpPr>
        <p:spPr>
          <a:xfrm>
            <a:off x="3932682" y="493801"/>
            <a:ext cx="6509175" cy="114563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PE" sz="4600" b="1" dirty="0">
                <a:solidFill>
                  <a:srgbClr val="FFFF00"/>
                </a:solidFill>
                <a:latin typeface="Century Gothic" panose="020B0502020202020204" pitchFamily="34" charset="0"/>
              </a:rPr>
              <a:t>Investigación de Operaciones </a:t>
            </a:r>
            <a:endParaRPr lang="es-ES" sz="4600" dirty="0">
              <a:solidFill>
                <a:srgbClr val="FFFF00"/>
              </a:solidFill>
              <a:latin typeface="Century Gothic" panose="020B0502020202020204" pitchFamily="34" charset="0"/>
            </a:endParaRPr>
          </a:p>
        </p:txBody>
      </p:sp>
    </p:spTree>
    <p:extLst>
      <p:ext uri="{BB962C8B-B14F-4D97-AF65-F5344CB8AC3E}">
        <p14:creationId xmlns:p14="http://schemas.microsoft.com/office/powerpoint/2010/main" val="1298704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314700" y="1115971"/>
            <a:ext cx="8452578"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s-ES" altLang="es-PE" sz="2800" b="0" i="0" u="none" strike="noStrike" cap="none" normalizeH="0" baseline="0" dirty="0">
                <a:ln>
                  <a:noFill/>
                </a:ln>
                <a:solidFill>
                  <a:srgbClr val="000000"/>
                </a:solidFill>
                <a:effectLst/>
                <a:ea typeface="Calibri" panose="020F0502020204030204" pitchFamily="34" charset="0"/>
                <a:cs typeface="Arial" panose="020B0604020202020204" pitchFamily="34" charset="0"/>
              </a:rPr>
              <a:t>Un estudiante del Instituto Continental se dedica parte de su tiempo al reparto de propaganda publicitaria. La empresa </a:t>
            </a:r>
            <a:r>
              <a:rPr kumimoji="0" lang="es-ES" altLang="es-PE" sz="2800" b="1" i="0" u="none" strike="noStrike" cap="none" normalizeH="0" baseline="0" dirty="0">
                <a:ln>
                  <a:noFill/>
                </a:ln>
                <a:solidFill>
                  <a:srgbClr val="000000"/>
                </a:solidFill>
                <a:effectLst/>
                <a:ea typeface="Calibri" panose="020F0502020204030204" pitchFamily="34" charset="0"/>
                <a:cs typeface="Arial" panose="020B0604020202020204" pitchFamily="34" charset="0"/>
              </a:rPr>
              <a:t>A</a:t>
            </a:r>
            <a:r>
              <a:rPr kumimoji="0" lang="es-ES" altLang="es-PE" sz="2800" b="0" i="0" u="none" strike="noStrike" cap="none" normalizeH="0" baseline="0" dirty="0">
                <a:ln>
                  <a:noFill/>
                </a:ln>
                <a:solidFill>
                  <a:srgbClr val="000000"/>
                </a:solidFill>
                <a:effectLst/>
                <a:ea typeface="Calibri" panose="020F0502020204030204" pitchFamily="34" charset="0"/>
                <a:cs typeface="Arial" panose="020B0604020202020204" pitchFamily="34" charset="0"/>
              </a:rPr>
              <a:t> le paga S/ 5 por cada impreso repartido y la empresa </a:t>
            </a:r>
            <a:r>
              <a:rPr kumimoji="0" lang="es-ES" altLang="es-PE" sz="2800" b="1" i="0" u="none" strike="noStrike" cap="none" normalizeH="0" baseline="0" dirty="0">
                <a:ln>
                  <a:noFill/>
                </a:ln>
                <a:solidFill>
                  <a:srgbClr val="000000"/>
                </a:solidFill>
                <a:effectLst/>
                <a:ea typeface="Calibri" panose="020F0502020204030204" pitchFamily="34" charset="0"/>
                <a:cs typeface="Arial" panose="020B0604020202020204" pitchFamily="34" charset="0"/>
              </a:rPr>
              <a:t>B</a:t>
            </a:r>
            <a:r>
              <a:rPr kumimoji="0" lang="es-ES" altLang="es-PE" sz="2800" b="0" i="0" u="none" strike="noStrike" cap="none" normalizeH="0" baseline="0" dirty="0">
                <a:ln>
                  <a:noFill/>
                </a:ln>
                <a:solidFill>
                  <a:srgbClr val="000000"/>
                </a:solidFill>
                <a:effectLst/>
                <a:ea typeface="Calibri" panose="020F0502020204030204" pitchFamily="34" charset="0"/>
                <a:cs typeface="Arial" panose="020B0604020202020204" pitchFamily="34" charset="0"/>
              </a:rPr>
              <a:t>, con folletos más grandes, le paga S/ 7 por impreso. El estudiante lleva dos bolsas: una para los impresos A, en la que caben 120 y otra para los impresos B, en la que caben 100. Ha calculado que cada día es capaz de repartir 150 impresos como máximo. ¿Cuántos impresos habrá que repartir de cada tipo para que su beneficio diario sea máximo?</a:t>
            </a:r>
            <a:endParaRPr kumimoji="0" lang="es-ES" altLang="es-PE" sz="2800" b="0" i="0" u="none" strike="noStrike" cap="none" normalizeH="0" baseline="0" dirty="0">
              <a:ln>
                <a:noFill/>
              </a:ln>
              <a:solidFill>
                <a:schemeClr val="tx1"/>
              </a:solidFill>
              <a:effectLst/>
            </a:endParaRPr>
          </a:p>
        </p:txBody>
      </p:sp>
      <p:sp>
        <p:nvSpPr>
          <p:cNvPr id="3" name="Rectángulo 2"/>
          <p:cNvSpPr/>
          <p:nvPr/>
        </p:nvSpPr>
        <p:spPr>
          <a:xfrm>
            <a:off x="2382556" y="303014"/>
            <a:ext cx="3688460" cy="707886"/>
          </a:xfrm>
          <a:prstGeom prst="rect">
            <a:avLst/>
          </a:prstGeom>
        </p:spPr>
        <p:txBody>
          <a:bodyPr wrap="square">
            <a:spAutoFit/>
          </a:bodyPr>
          <a:lstStyle/>
          <a:p>
            <a:r>
              <a:rPr lang="es-ES" sz="4000" b="1" dirty="0">
                <a:solidFill>
                  <a:srgbClr val="000099"/>
                </a:solidFill>
                <a:ea typeface="Calibri" panose="020F0502020204030204" pitchFamily="34" charset="0"/>
              </a:rPr>
              <a:t>Ejercicio 5</a:t>
            </a:r>
            <a:endParaRPr lang="es-PE" sz="4000" b="1" dirty="0">
              <a:solidFill>
                <a:srgbClr val="000099"/>
              </a:solidFill>
            </a:endParaRPr>
          </a:p>
        </p:txBody>
      </p:sp>
      <p:pic>
        <p:nvPicPr>
          <p:cNvPr id="4099" name="Picture 3" descr="Virales: El ingenioso truco de un cartero para que no nos roben ..."/>
          <p:cNvPicPr>
            <a:picLocks noChangeAspect="1" noChangeArrowheads="1"/>
          </p:cNvPicPr>
          <p:nvPr/>
        </p:nvPicPr>
        <p:blipFill rotWithShape="1">
          <a:blip r:embed="rId2">
            <a:extLst>
              <a:ext uri="{28A0092B-C50C-407E-A947-70E740481C1C}">
                <a14:useLocalDpi xmlns:a14="http://schemas.microsoft.com/office/drawing/2010/main" val="0"/>
              </a:ext>
            </a:extLst>
          </a:blip>
          <a:srcRect l="22104" r="8146"/>
          <a:stretch/>
        </p:blipFill>
        <p:spPr bwMode="auto">
          <a:xfrm>
            <a:off x="0" y="3086100"/>
            <a:ext cx="2976372"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121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013022" y="1566880"/>
            <a:ext cx="8154649" cy="2936188"/>
          </a:xfrm>
          <a:prstGeom prst="rect">
            <a:avLst/>
          </a:prstGeom>
        </p:spPr>
        <p:txBody>
          <a:bodyPr wrap="square">
            <a:spAutoFit/>
          </a:bodyPr>
          <a:lstStyle/>
          <a:p>
            <a:pPr lvl="0" algn="just">
              <a:lnSpc>
                <a:spcPct val="110000"/>
              </a:lnSpc>
              <a:spcAft>
                <a:spcPts val="0"/>
              </a:spcAft>
              <a:buSzPts val="1000"/>
            </a:pPr>
            <a:r>
              <a:rPr lang="es-ES" sz="2800" dirty="0">
                <a:solidFill>
                  <a:srgbClr val="000000"/>
                </a:solidFill>
                <a:ea typeface="Calibri" panose="020F0502020204030204" pitchFamily="34" charset="0"/>
                <a:cs typeface="Arial" panose="020B0604020202020204" pitchFamily="34" charset="0"/>
              </a:rPr>
              <a:t>DONNEL TEXTIL SA., produce dos modelos de prendas, chompas y sacones. El beneficio que arroja cada chompa es de 40 S/ y cada sacón de 60 S/. El mercado puede adquirir hasta 400 chompas/semana y hasta 300 sacones/semana, en total la planta solo puede fabricar 600 unidades/semana. </a:t>
            </a:r>
            <a:endParaRPr lang="es-PE" sz="2800" dirty="0">
              <a:solidFill>
                <a:srgbClr val="000000"/>
              </a:solidFill>
              <a:effectLst/>
              <a:ea typeface="Calibri" panose="020F0502020204030204" pitchFamily="34" charset="0"/>
            </a:endParaRPr>
          </a:p>
        </p:txBody>
      </p:sp>
      <p:sp>
        <p:nvSpPr>
          <p:cNvPr id="3" name="Rectángulo 2"/>
          <p:cNvSpPr/>
          <p:nvPr/>
        </p:nvSpPr>
        <p:spPr>
          <a:xfrm>
            <a:off x="2382556" y="303014"/>
            <a:ext cx="3073864" cy="707886"/>
          </a:xfrm>
          <a:prstGeom prst="rect">
            <a:avLst/>
          </a:prstGeom>
        </p:spPr>
        <p:txBody>
          <a:bodyPr wrap="square">
            <a:spAutoFit/>
          </a:bodyPr>
          <a:lstStyle/>
          <a:p>
            <a:r>
              <a:rPr lang="es-ES" sz="4000" b="1" dirty="0">
                <a:solidFill>
                  <a:srgbClr val="000099"/>
                </a:solidFill>
                <a:ea typeface="Calibri" panose="020F0502020204030204" pitchFamily="34" charset="0"/>
              </a:rPr>
              <a:t>Ejercicio 6</a:t>
            </a:r>
            <a:endParaRPr lang="es-PE" sz="4000" b="1" dirty="0">
              <a:solidFill>
                <a:srgbClr val="000099"/>
              </a:solidFill>
            </a:endParaRPr>
          </a:p>
        </p:txBody>
      </p:sp>
      <p:pic>
        <p:nvPicPr>
          <p:cNvPr id="7170" name="Picture 2" descr="Mc Donnell Knitting Kit | Sueter hombre, Sueter, Homb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566880"/>
            <a:ext cx="272415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099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a 6"/>
          <p:cNvGraphicFramePr>
            <a:graphicFrameLocks noGrp="1"/>
          </p:cNvGraphicFramePr>
          <p:nvPr>
            <p:extLst>
              <p:ext uri="{D42A27DB-BD31-4B8C-83A1-F6EECF244321}">
                <p14:modId xmlns:p14="http://schemas.microsoft.com/office/powerpoint/2010/main" val="4101500935"/>
              </p:ext>
            </p:extLst>
          </p:nvPr>
        </p:nvGraphicFramePr>
        <p:xfrm>
          <a:off x="3417756" y="4698225"/>
          <a:ext cx="6805536" cy="1674779"/>
        </p:xfrm>
        <a:graphic>
          <a:graphicData uri="http://schemas.openxmlformats.org/drawingml/2006/table">
            <a:tbl>
              <a:tblPr firstRow="1" firstCol="1" lastRow="1" lastCol="1" bandRow="1" bandCol="1">
                <a:tableStyleId>{5C22544A-7EE6-4342-B048-85BDC9FD1C3A}</a:tableStyleId>
              </a:tblPr>
              <a:tblGrid>
                <a:gridCol w="3786576">
                  <a:extLst>
                    <a:ext uri="{9D8B030D-6E8A-4147-A177-3AD203B41FA5}">
                      <a16:colId xmlns:a16="http://schemas.microsoft.com/office/drawing/2014/main" val="1702293179"/>
                    </a:ext>
                  </a:extLst>
                </a:gridCol>
                <a:gridCol w="1295860">
                  <a:extLst>
                    <a:ext uri="{9D8B030D-6E8A-4147-A177-3AD203B41FA5}">
                      <a16:colId xmlns:a16="http://schemas.microsoft.com/office/drawing/2014/main" val="1650666537"/>
                    </a:ext>
                  </a:extLst>
                </a:gridCol>
                <a:gridCol w="1723100">
                  <a:extLst>
                    <a:ext uri="{9D8B030D-6E8A-4147-A177-3AD203B41FA5}">
                      <a16:colId xmlns:a16="http://schemas.microsoft.com/office/drawing/2014/main" val="1799635270"/>
                    </a:ext>
                  </a:extLst>
                </a:gridCol>
              </a:tblGrid>
              <a:tr h="445118">
                <a:tc>
                  <a:txBody>
                    <a:bodyPr/>
                    <a:lstStyle/>
                    <a:p>
                      <a:pPr indent="-523240" algn="ctr">
                        <a:lnSpc>
                          <a:spcPct val="110000"/>
                        </a:lnSpc>
                        <a:spcAft>
                          <a:spcPts val="0"/>
                        </a:spcAft>
                        <a:tabLst>
                          <a:tab pos="180340" algn="l"/>
                        </a:tabLst>
                      </a:pPr>
                      <a:r>
                        <a:rPr lang="es-ES" sz="2400" dirty="0">
                          <a:solidFill>
                            <a:schemeClr val="tx1"/>
                          </a:solidFill>
                          <a:effectLst/>
                        </a:rPr>
                        <a:t>Disp. / </a:t>
                      </a:r>
                      <a:r>
                        <a:rPr lang="es-ES" sz="2400" dirty="0" err="1">
                          <a:solidFill>
                            <a:schemeClr val="tx1"/>
                          </a:solidFill>
                          <a:effectLst/>
                        </a:rPr>
                        <a:t>Prod</a:t>
                      </a:r>
                      <a:endParaRPr lang="es-PE" sz="2400" dirty="0">
                        <a:solidFill>
                          <a:schemeClr val="tx1"/>
                        </a:solidFill>
                        <a:effectLst/>
                        <a:latin typeface="Calibri" panose="020F0502020204030204" pitchFamily="34" charset="0"/>
                        <a:ea typeface="Calibri" panose="020F0502020204030204" pitchFamily="34" charset="0"/>
                      </a:endParaRPr>
                    </a:p>
                  </a:txBody>
                  <a:tcPr marL="68580" marR="68580" marT="0" marB="0"/>
                </a:tc>
                <a:tc>
                  <a:txBody>
                    <a:bodyPr/>
                    <a:lstStyle/>
                    <a:p>
                      <a:pPr marL="158115" indent="-523240" algn="ctr">
                        <a:lnSpc>
                          <a:spcPct val="110000"/>
                        </a:lnSpc>
                        <a:spcAft>
                          <a:spcPts val="0"/>
                        </a:spcAft>
                        <a:tabLst>
                          <a:tab pos="180340" algn="l"/>
                        </a:tabLst>
                      </a:pPr>
                      <a:r>
                        <a:rPr lang="es-ES" sz="2400">
                          <a:solidFill>
                            <a:schemeClr val="tx1"/>
                          </a:solidFill>
                          <a:effectLst/>
                        </a:rPr>
                        <a:t>maíz</a:t>
                      </a:r>
                      <a:endParaRPr lang="es-PE" sz="2400">
                        <a:solidFill>
                          <a:schemeClr val="tx1"/>
                        </a:solidFill>
                        <a:effectLst/>
                        <a:latin typeface="Calibri" panose="020F0502020204030204" pitchFamily="34" charset="0"/>
                        <a:ea typeface="Calibri" panose="020F0502020204030204" pitchFamily="34" charset="0"/>
                      </a:endParaRPr>
                    </a:p>
                  </a:txBody>
                  <a:tcPr marL="68580" marR="68580" marT="0" marB="0"/>
                </a:tc>
                <a:tc>
                  <a:txBody>
                    <a:bodyPr/>
                    <a:lstStyle/>
                    <a:p>
                      <a:pPr marL="158115" indent="-523240" algn="ctr">
                        <a:lnSpc>
                          <a:spcPct val="110000"/>
                        </a:lnSpc>
                        <a:spcAft>
                          <a:spcPts val="0"/>
                        </a:spcAft>
                        <a:tabLst>
                          <a:tab pos="180340" algn="l"/>
                        </a:tabLst>
                      </a:pPr>
                      <a:r>
                        <a:rPr lang="es-ES" sz="2400">
                          <a:solidFill>
                            <a:schemeClr val="tx1"/>
                          </a:solidFill>
                          <a:effectLst/>
                        </a:rPr>
                        <a:t>trigo</a:t>
                      </a:r>
                      <a:endParaRPr lang="es-PE" sz="2400">
                        <a:solidFill>
                          <a:schemeClr val="tx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767783165"/>
                  </a:ext>
                </a:extLst>
              </a:tr>
              <a:tr h="508474">
                <a:tc>
                  <a:txBody>
                    <a:bodyPr/>
                    <a:lstStyle/>
                    <a:p>
                      <a:pPr indent="-317500" algn="ctr">
                        <a:lnSpc>
                          <a:spcPct val="110000"/>
                        </a:lnSpc>
                        <a:spcAft>
                          <a:spcPts val="0"/>
                        </a:spcAft>
                        <a:tabLst>
                          <a:tab pos="180340" algn="l"/>
                        </a:tabLst>
                      </a:pPr>
                      <a:r>
                        <a:rPr lang="es-ES" sz="2400">
                          <a:solidFill>
                            <a:schemeClr val="tx1"/>
                          </a:solidFill>
                          <a:effectLst/>
                        </a:rPr>
                        <a:t>Horas de trabajo por hectárea</a:t>
                      </a:r>
                      <a:endParaRPr lang="es-PE" sz="2400">
                        <a:solidFill>
                          <a:schemeClr val="tx1"/>
                        </a:solidFill>
                        <a:effectLst/>
                        <a:latin typeface="Calibri" panose="020F0502020204030204" pitchFamily="34" charset="0"/>
                        <a:ea typeface="Calibri" panose="020F0502020204030204" pitchFamily="34" charset="0"/>
                      </a:endParaRPr>
                    </a:p>
                  </a:txBody>
                  <a:tcPr marL="68580" marR="68580" marT="0" marB="0"/>
                </a:tc>
                <a:tc>
                  <a:txBody>
                    <a:bodyPr/>
                    <a:lstStyle/>
                    <a:p>
                      <a:pPr marL="158115" indent="-523240" algn="ctr">
                        <a:lnSpc>
                          <a:spcPct val="110000"/>
                        </a:lnSpc>
                        <a:spcAft>
                          <a:spcPts val="0"/>
                        </a:spcAft>
                        <a:tabLst>
                          <a:tab pos="180340" algn="l"/>
                        </a:tabLst>
                      </a:pPr>
                      <a:r>
                        <a:rPr lang="es-ES" sz="2400" dirty="0">
                          <a:solidFill>
                            <a:schemeClr val="tx1"/>
                          </a:solidFill>
                          <a:effectLst/>
                        </a:rPr>
                        <a:t>2</a:t>
                      </a:r>
                      <a:endParaRPr lang="es-PE" sz="2400" dirty="0">
                        <a:solidFill>
                          <a:schemeClr val="tx1"/>
                        </a:solidFill>
                        <a:effectLst/>
                        <a:latin typeface="Calibri" panose="020F0502020204030204" pitchFamily="34" charset="0"/>
                        <a:ea typeface="Calibri" panose="020F0502020204030204" pitchFamily="34" charset="0"/>
                      </a:endParaRPr>
                    </a:p>
                  </a:txBody>
                  <a:tcPr marL="68580" marR="68580" marT="0" marB="0">
                    <a:solidFill>
                      <a:schemeClr val="accent1"/>
                    </a:solidFill>
                  </a:tcPr>
                </a:tc>
                <a:tc>
                  <a:txBody>
                    <a:bodyPr/>
                    <a:lstStyle/>
                    <a:p>
                      <a:pPr marL="158115" indent="-523240" algn="ctr">
                        <a:lnSpc>
                          <a:spcPct val="110000"/>
                        </a:lnSpc>
                        <a:spcAft>
                          <a:spcPts val="0"/>
                        </a:spcAft>
                        <a:tabLst>
                          <a:tab pos="180340" algn="l"/>
                        </a:tabLst>
                      </a:pPr>
                      <a:r>
                        <a:rPr lang="es-ES" sz="2400" dirty="0">
                          <a:solidFill>
                            <a:schemeClr val="tx1"/>
                          </a:solidFill>
                          <a:effectLst/>
                        </a:rPr>
                        <a:t>4</a:t>
                      </a:r>
                      <a:endParaRPr lang="es-PE" sz="2400" dirty="0">
                        <a:solidFill>
                          <a:schemeClr val="tx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752672081"/>
                  </a:ext>
                </a:extLst>
              </a:tr>
              <a:tr h="445118">
                <a:tc>
                  <a:txBody>
                    <a:bodyPr/>
                    <a:lstStyle/>
                    <a:p>
                      <a:pPr indent="-317500" algn="ctr">
                        <a:lnSpc>
                          <a:spcPct val="110000"/>
                        </a:lnSpc>
                        <a:spcAft>
                          <a:spcPts val="0"/>
                        </a:spcAft>
                        <a:tabLst>
                          <a:tab pos="180340" algn="l"/>
                        </a:tabLst>
                      </a:pPr>
                      <a:r>
                        <a:rPr lang="es-ES" sz="2400">
                          <a:solidFill>
                            <a:schemeClr val="tx1"/>
                          </a:solidFill>
                          <a:effectLst/>
                        </a:rPr>
                        <a:t>Utilidad S/.</a:t>
                      </a:r>
                      <a:endParaRPr lang="es-PE" sz="2400">
                        <a:solidFill>
                          <a:schemeClr val="tx1"/>
                        </a:solidFill>
                        <a:effectLst/>
                        <a:latin typeface="Calibri" panose="020F0502020204030204" pitchFamily="34" charset="0"/>
                        <a:ea typeface="Calibri" panose="020F0502020204030204" pitchFamily="34" charset="0"/>
                      </a:endParaRPr>
                    </a:p>
                  </a:txBody>
                  <a:tcPr marL="68580" marR="68580" marT="0" marB="0"/>
                </a:tc>
                <a:tc>
                  <a:txBody>
                    <a:bodyPr/>
                    <a:lstStyle/>
                    <a:p>
                      <a:pPr marL="158115" indent="-523240" algn="ctr">
                        <a:lnSpc>
                          <a:spcPct val="110000"/>
                        </a:lnSpc>
                        <a:spcAft>
                          <a:spcPts val="0"/>
                        </a:spcAft>
                        <a:tabLst>
                          <a:tab pos="180340" algn="l"/>
                        </a:tabLst>
                      </a:pPr>
                      <a:r>
                        <a:rPr lang="es-ES" sz="2400">
                          <a:solidFill>
                            <a:schemeClr val="tx1"/>
                          </a:solidFill>
                          <a:effectLst/>
                        </a:rPr>
                        <a:t>40</a:t>
                      </a:r>
                      <a:endParaRPr lang="es-PE" sz="2400">
                        <a:solidFill>
                          <a:schemeClr val="tx1"/>
                        </a:solidFill>
                        <a:effectLst/>
                        <a:latin typeface="Calibri" panose="020F0502020204030204" pitchFamily="34" charset="0"/>
                        <a:ea typeface="Calibri" panose="020F0502020204030204" pitchFamily="34" charset="0"/>
                      </a:endParaRPr>
                    </a:p>
                  </a:txBody>
                  <a:tcPr marL="68580" marR="68580" marT="0" marB="0"/>
                </a:tc>
                <a:tc>
                  <a:txBody>
                    <a:bodyPr/>
                    <a:lstStyle/>
                    <a:p>
                      <a:pPr marL="158115" indent="-523240" algn="ctr">
                        <a:lnSpc>
                          <a:spcPct val="110000"/>
                        </a:lnSpc>
                        <a:spcAft>
                          <a:spcPts val="0"/>
                        </a:spcAft>
                        <a:tabLst>
                          <a:tab pos="180340" algn="l"/>
                        </a:tabLst>
                      </a:pPr>
                      <a:r>
                        <a:rPr lang="es-ES" sz="2400" dirty="0">
                          <a:solidFill>
                            <a:schemeClr val="tx1"/>
                          </a:solidFill>
                          <a:effectLst/>
                        </a:rPr>
                        <a:t>30</a:t>
                      </a:r>
                      <a:endParaRPr lang="es-PE" sz="2400" dirty="0">
                        <a:solidFill>
                          <a:schemeClr val="tx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893530550"/>
                  </a:ext>
                </a:extLst>
              </a:tr>
            </a:tbl>
          </a:graphicData>
        </a:graphic>
      </p:graphicFrame>
      <p:sp>
        <p:nvSpPr>
          <p:cNvPr id="8" name="Rectangle 2"/>
          <p:cNvSpPr>
            <a:spLocks noGrp="1" noChangeArrowheads="1"/>
          </p:cNvSpPr>
          <p:nvPr>
            <p:ph type="body" sz="half" idx="2"/>
          </p:nvPr>
        </p:nvSpPr>
        <p:spPr bwMode="auto">
          <a:xfrm>
            <a:off x="3181350" y="799394"/>
            <a:ext cx="8675870" cy="353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180975" algn="l"/>
                <a:tab pos="685800" algn="l"/>
              </a:tabLst>
              <a:defRPr>
                <a:solidFill>
                  <a:schemeClr val="tx1"/>
                </a:solidFill>
                <a:latin typeface="Arial" panose="020B0604020202020204" pitchFamily="34" charset="0"/>
              </a:defRPr>
            </a:lvl1pPr>
            <a:lvl2pPr eaLnBrk="0" fontAlgn="base" hangingPunct="0">
              <a:spcBef>
                <a:spcPct val="0"/>
              </a:spcBef>
              <a:spcAft>
                <a:spcPct val="0"/>
              </a:spcAft>
              <a:tabLst>
                <a:tab pos="180975" algn="l"/>
                <a:tab pos="685800" algn="l"/>
              </a:tabLst>
              <a:defRPr>
                <a:solidFill>
                  <a:schemeClr val="tx1"/>
                </a:solidFill>
                <a:latin typeface="Arial" panose="020B0604020202020204" pitchFamily="34" charset="0"/>
              </a:defRPr>
            </a:lvl2pPr>
            <a:lvl3pPr eaLnBrk="0" fontAlgn="base" hangingPunct="0">
              <a:spcBef>
                <a:spcPct val="0"/>
              </a:spcBef>
              <a:spcAft>
                <a:spcPct val="0"/>
              </a:spcAft>
              <a:tabLst>
                <a:tab pos="180975" algn="l"/>
                <a:tab pos="685800" algn="l"/>
              </a:tabLst>
              <a:defRPr>
                <a:solidFill>
                  <a:schemeClr val="tx1"/>
                </a:solidFill>
                <a:latin typeface="Arial" panose="020B0604020202020204" pitchFamily="34" charset="0"/>
              </a:defRPr>
            </a:lvl3pPr>
            <a:lvl4pPr eaLnBrk="0" fontAlgn="base" hangingPunct="0">
              <a:spcBef>
                <a:spcPct val="0"/>
              </a:spcBef>
              <a:spcAft>
                <a:spcPct val="0"/>
              </a:spcAft>
              <a:tabLst>
                <a:tab pos="180975" algn="l"/>
                <a:tab pos="685800" algn="l"/>
              </a:tabLst>
              <a:defRPr>
                <a:solidFill>
                  <a:schemeClr val="tx1"/>
                </a:solidFill>
                <a:latin typeface="Arial" panose="020B0604020202020204" pitchFamily="34" charset="0"/>
              </a:defRPr>
            </a:lvl4pPr>
            <a:lvl5pPr eaLnBrk="0" fontAlgn="base" hangingPunct="0">
              <a:spcBef>
                <a:spcPct val="0"/>
              </a:spcBef>
              <a:spcAft>
                <a:spcPct val="0"/>
              </a:spcAft>
              <a:tabLst>
                <a:tab pos="180975" algn="l"/>
                <a:tab pos="685800" algn="l"/>
              </a:tabLst>
              <a:defRPr>
                <a:solidFill>
                  <a:schemeClr val="tx1"/>
                </a:solidFill>
                <a:latin typeface="Arial" panose="020B0604020202020204" pitchFamily="34" charset="0"/>
              </a:defRPr>
            </a:lvl5pPr>
            <a:lvl6pPr eaLnBrk="0" fontAlgn="base" hangingPunct="0">
              <a:spcBef>
                <a:spcPct val="0"/>
              </a:spcBef>
              <a:spcAft>
                <a:spcPct val="0"/>
              </a:spcAft>
              <a:tabLst>
                <a:tab pos="180975" algn="l"/>
                <a:tab pos="685800" algn="l"/>
              </a:tabLst>
              <a:defRPr>
                <a:solidFill>
                  <a:schemeClr val="tx1"/>
                </a:solidFill>
                <a:latin typeface="Arial" panose="020B0604020202020204" pitchFamily="34" charset="0"/>
              </a:defRPr>
            </a:lvl6pPr>
            <a:lvl7pPr eaLnBrk="0" fontAlgn="base" hangingPunct="0">
              <a:spcBef>
                <a:spcPct val="0"/>
              </a:spcBef>
              <a:spcAft>
                <a:spcPct val="0"/>
              </a:spcAft>
              <a:tabLst>
                <a:tab pos="180975" algn="l"/>
                <a:tab pos="685800" algn="l"/>
              </a:tabLst>
              <a:defRPr>
                <a:solidFill>
                  <a:schemeClr val="tx1"/>
                </a:solidFill>
                <a:latin typeface="Arial" panose="020B0604020202020204" pitchFamily="34" charset="0"/>
              </a:defRPr>
            </a:lvl7pPr>
            <a:lvl8pPr eaLnBrk="0" fontAlgn="base" hangingPunct="0">
              <a:spcBef>
                <a:spcPct val="0"/>
              </a:spcBef>
              <a:spcAft>
                <a:spcPct val="0"/>
              </a:spcAft>
              <a:tabLst>
                <a:tab pos="180975" algn="l"/>
                <a:tab pos="685800" algn="l"/>
              </a:tabLst>
              <a:defRPr>
                <a:solidFill>
                  <a:schemeClr val="tx1"/>
                </a:solidFill>
                <a:latin typeface="Arial" panose="020B0604020202020204" pitchFamily="34" charset="0"/>
              </a:defRPr>
            </a:lvl8pPr>
            <a:lvl9pPr eaLnBrk="0" fontAlgn="base" hangingPunct="0">
              <a:spcBef>
                <a:spcPct val="0"/>
              </a:spcBef>
              <a:spcAft>
                <a:spcPct val="0"/>
              </a:spcAft>
              <a:tabLst>
                <a:tab pos="180975" algn="l"/>
                <a:tab pos="6858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tabLst>
                <a:tab pos="180975" algn="l"/>
                <a:tab pos="685800" algn="l"/>
              </a:tabLst>
            </a:pPr>
            <a:r>
              <a:rPr kumimoji="0" lang="es-AR" altLang="es-PE" sz="2800" b="0" i="0" u="none" strike="noStrike" cap="none" normalizeH="0" baseline="0" dirty="0">
                <a:ln>
                  <a:noFill/>
                </a:ln>
                <a:solidFill>
                  <a:srgbClr val="000000"/>
                </a:solidFill>
                <a:effectLst/>
                <a:latin typeface="+mn-lt"/>
                <a:ea typeface="Calibri" panose="020F0502020204030204" pitchFamily="34" charset="0"/>
              </a:rPr>
              <a:t>Un agricultor tiene 480 hectáreas en la que se puede sembrar ya sea trigo o maíz. El calcula que tiene 800 horas de trabajo disponible durante la estación crucial del verano. Dados márgenes de utilidad y los requerimientos laborales mostrados en el cuadro. </a:t>
            </a:r>
            <a:endParaRPr kumimoji="0" lang="es-PE" altLang="es-PE" sz="2800" b="0" i="0" u="none" strike="noStrike" cap="none" normalizeH="0" baseline="0" dirty="0">
              <a:ln>
                <a:noFill/>
              </a:ln>
              <a:solidFill>
                <a:schemeClr val="tx1"/>
              </a:solidFill>
              <a:effectLst/>
              <a:latin typeface="+mn-lt"/>
            </a:endParaRPr>
          </a:p>
          <a:p>
            <a:pPr marL="514350" marR="0" lvl="0" indent="-514350" algn="just" defTabSz="914400" rtl="0" eaLnBrk="0" fontAlgn="base" latinLnBrk="0" hangingPunct="0">
              <a:lnSpc>
                <a:spcPct val="100000"/>
              </a:lnSpc>
              <a:spcBef>
                <a:spcPct val="0"/>
              </a:spcBef>
              <a:spcAft>
                <a:spcPct val="0"/>
              </a:spcAft>
              <a:buClrTx/>
              <a:buSzTx/>
              <a:buFont typeface="+mj-lt"/>
              <a:buAutoNum type="alphaLcPeriod"/>
              <a:tabLst>
                <a:tab pos="180975" algn="l"/>
                <a:tab pos="685800" algn="l"/>
              </a:tabLst>
            </a:pPr>
            <a:r>
              <a:rPr kumimoji="0" lang="es-AR" altLang="es-PE" sz="2800" b="0" i="0" u="none" strike="noStrike" cap="none" normalizeH="0" baseline="0" dirty="0">
                <a:ln>
                  <a:noFill/>
                </a:ln>
                <a:solidFill>
                  <a:srgbClr val="000000"/>
                </a:solidFill>
                <a:effectLst/>
                <a:latin typeface="+mn-lt"/>
                <a:ea typeface="Calibri" panose="020F0502020204030204" pitchFamily="34" charset="0"/>
              </a:rPr>
              <a:t>¿Cuántas hectáreas de cada uno debe sembrar para maximizar su utilidad?</a:t>
            </a:r>
            <a:endParaRPr kumimoji="0" lang="es-PE" altLang="es-PE" sz="2800" b="0" i="0" u="none" strike="noStrike" cap="none" normalizeH="0" baseline="0" dirty="0">
              <a:ln>
                <a:noFill/>
              </a:ln>
              <a:solidFill>
                <a:schemeClr val="tx1"/>
              </a:solidFill>
              <a:effectLst/>
              <a:latin typeface="+mn-lt"/>
            </a:endParaRPr>
          </a:p>
          <a:p>
            <a:pPr marL="514350" marR="0" lvl="0" indent="-514350" algn="just" defTabSz="914400" rtl="0" eaLnBrk="0" fontAlgn="base" latinLnBrk="0" hangingPunct="0">
              <a:lnSpc>
                <a:spcPct val="100000"/>
              </a:lnSpc>
              <a:spcBef>
                <a:spcPct val="0"/>
              </a:spcBef>
              <a:spcAft>
                <a:spcPct val="0"/>
              </a:spcAft>
              <a:buClrTx/>
              <a:buSzTx/>
              <a:buFont typeface="+mj-lt"/>
              <a:buAutoNum type="alphaLcPeriod"/>
              <a:tabLst>
                <a:tab pos="180975" algn="l"/>
                <a:tab pos="685800" algn="l"/>
              </a:tabLst>
            </a:pPr>
            <a:r>
              <a:rPr kumimoji="0" lang="es-AR" altLang="es-PE" sz="2800" b="0" i="0" u="none" strike="noStrike" cap="none" normalizeH="0" baseline="0" dirty="0">
                <a:ln>
                  <a:noFill/>
                </a:ln>
                <a:solidFill>
                  <a:srgbClr val="000000"/>
                </a:solidFill>
                <a:effectLst/>
                <a:latin typeface="+mn-lt"/>
                <a:ea typeface="Calibri" panose="020F0502020204030204" pitchFamily="34" charset="0"/>
              </a:rPr>
              <a:t>¿Cuál es ésta utilidad máxima?</a:t>
            </a:r>
            <a:endParaRPr kumimoji="0" lang="es-AR" altLang="es-PE" sz="2800" b="0" i="0" u="none" strike="noStrike" cap="none" normalizeH="0" baseline="0" dirty="0">
              <a:ln>
                <a:noFill/>
              </a:ln>
              <a:solidFill>
                <a:schemeClr val="tx1"/>
              </a:solidFill>
              <a:effectLst/>
              <a:latin typeface="+mn-lt"/>
            </a:endParaRPr>
          </a:p>
        </p:txBody>
      </p:sp>
      <p:sp>
        <p:nvSpPr>
          <p:cNvPr id="9" name="Rectángulo 8"/>
          <p:cNvSpPr/>
          <p:nvPr/>
        </p:nvSpPr>
        <p:spPr>
          <a:xfrm>
            <a:off x="2296050" y="160338"/>
            <a:ext cx="3163805" cy="707886"/>
          </a:xfrm>
          <a:prstGeom prst="rect">
            <a:avLst/>
          </a:prstGeom>
        </p:spPr>
        <p:txBody>
          <a:bodyPr wrap="square">
            <a:spAutoFit/>
          </a:bodyPr>
          <a:lstStyle/>
          <a:p>
            <a:r>
              <a:rPr lang="es-ES" sz="4000" b="1" dirty="0">
                <a:solidFill>
                  <a:srgbClr val="000099"/>
                </a:solidFill>
                <a:ea typeface="Calibri" panose="020F0502020204030204" pitchFamily="34" charset="0"/>
              </a:rPr>
              <a:t>Ejercicio 7</a:t>
            </a:r>
            <a:endParaRPr lang="es-PE" sz="4000" b="1" dirty="0">
              <a:solidFill>
                <a:srgbClr val="000099"/>
              </a:solidFill>
            </a:endParaRPr>
          </a:p>
        </p:txBody>
      </p:sp>
      <p:sp>
        <p:nvSpPr>
          <p:cNvPr id="10" name="AutoShape 4" descr="COMMODITIE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11" name="Imagen 10"/>
          <p:cNvPicPr>
            <a:picLocks noChangeAspect="1"/>
          </p:cNvPicPr>
          <p:nvPr/>
        </p:nvPicPr>
        <p:blipFill>
          <a:blip r:embed="rId2"/>
          <a:stretch>
            <a:fillRect/>
          </a:stretch>
        </p:blipFill>
        <p:spPr>
          <a:xfrm>
            <a:off x="155575" y="2681474"/>
            <a:ext cx="2762250" cy="1657350"/>
          </a:xfrm>
          <a:prstGeom prst="rect">
            <a:avLst/>
          </a:prstGeom>
        </p:spPr>
      </p:pic>
    </p:spTree>
    <p:extLst>
      <p:ext uri="{BB962C8B-B14F-4D97-AF65-F5344CB8AC3E}">
        <p14:creationId xmlns:p14="http://schemas.microsoft.com/office/powerpoint/2010/main" val="21342214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3305484" y="1295561"/>
            <a:ext cx="8566475" cy="4832092"/>
          </a:xfrm>
          <a:prstGeom prst="rect">
            <a:avLst/>
          </a:prstGeom>
        </p:spPr>
        <p:txBody>
          <a:bodyPr wrap="square">
            <a:spAutoFit/>
          </a:bodyPr>
          <a:lstStyle/>
          <a:p>
            <a:pPr lvl="0" algn="just">
              <a:lnSpc>
                <a:spcPct val="110000"/>
              </a:lnSpc>
              <a:spcAft>
                <a:spcPts val="0"/>
              </a:spcAft>
              <a:buSzPts val="1000"/>
            </a:pPr>
            <a:r>
              <a:rPr lang="es-ES" sz="2800" dirty="0">
                <a:solidFill>
                  <a:srgbClr val="000000"/>
                </a:solidFill>
                <a:ea typeface="Calibri" panose="020F0502020204030204" pitchFamily="34" charset="0"/>
                <a:cs typeface="Arial" panose="020B0604020202020204" pitchFamily="34" charset="0"/>
              </a:rPr>
              <a:t>La cervecería Andina S.A. produce cerveza </a:t>
            </a:r>
            <a:r>
              <a:rPr lang="es-ES" sz="2800" i="1" dirty="0">
                <a:solidFill>
                  <a:srgbClr val="000000"/>
                </a:solidFill>
                <a:ea typeface="Calibri" panose="020F0502020204030204" pitchFamily="34" charset="0"/>
                <a:cs typeface="Arial" panose="020B0604020202020204" pitchFamily="34" charset="0"/>
              </a:rPr>
              <a:t>Premium</a:t>
            </a:r>
            <a:r>
              <a:rPr lang="es-ES" sz="2800" dirty="0">
                <a:solidFill>
                  <a:srgbClr val="000000"/>
                </a:solidFill>
                <a:ea typeface="Calibri" panose="020F0502020204030204" pitchFamily="34" charset="0"/>
                <a:cs typeface="Arial" panose="020B0604020202020204" pitchFamily="34" charset="0"/>
              </a:rPr>
              <a:t> y la de tipo </a:t>
            </a:r>
            <a:r>
              <a:rPr lang="es-ES" sz="2800" i="1" dirty="0">
                <a:solidFill>
                  <a:srgbClr val="000000"/>
                </a:solidFill>
                <a:ea typeface="Calibri" panose="020F0502020204030204" pitchFamily="34" charset="0"/>
                <a:cs typeface="Arial" panose="020B0604020202020204" pitchFamily="34" charset="0"/>
              </a:rPr>
              <a:t>Light</a:t>
            </a:r>
            <a:r>
              <a:rPr lang="es-ES" sz="2800" dirty="0">
                <a:solidFill>
                  <a:srgbClr val="000000"/>
                </a:solidFill>
                <a:ea typeface="Calibri" panose="020F0502020204030204" pitchFamily="34" charset="0"/>
                <a:cs typeface="Arial" panose="020B0604020202020204" pitchFamily="34" charset="0"/>
              </a:rPr>
              <a:t>. La cerveza Premium se vende a 5 dólares el barril, y la </a:t>
            </a:r>
            <a:r>
              <a:rPr lang="es-ES" sz="2800" i="1" dirty="0">
                <a:solidFill>
                  <a:srgbClr val="000000"/>
                </a:solidFill>
                <a:ea typeface="Calibri" panose="020F0502020204030204" pitchFamily="34" charset="0"/>
                <a:cs typeface="Arial" panose="020B0604020202020204" pitchFamily="34" charset="0"/>
              </a:rPr>
              <a:t>Light </a:t>
            </a:r>
            <a:r>
              <a:rPr lang="es-ES" sz="2800" dirty="0">
                <a:solidFill>
                  <a:srgbClr val="000000"/>
                </a:solidFill>
                <a:ea typeface="Calibri" panose="020F0502020204030204" pitchFamily="34" charset="0"/>
                <a:cs typeface="Arial" panose="020B0604020202020204" pitchFamily="34" charset="0"/>
              </a:rPr>
              <a:t>a 2 dólares el barril. La producción de un barril de cerveza </a:t>
            </a:r>
            <a:r>
              <a:rPr lang="es-ES" sz="2800" i="1" dirty="0">
                <a:solidFill>
                  <a:srgbClr val="000000"/>
                </a:solidFill>
                <a:ea typeface="Calibri" panose="020F0502020204030204" pitchFamily="34" charset="0"/>
                <a:cs typeface="Arial" panose="020B0604020202020204" pitchFamily="34" charset="0"/>
              </a:rPr>
              <a:t>Premium</a:t>
            </a:r>
            <a:r>
              <a:rPr lang="es-ES" sz="2800" dirty="0">
                <a:solidFill>
                  <a:srgbClr val="000000"/>
                </a:solidFill>
                <a:ea typeface="Calibri" panose="020F0502020204030204" pitchFamily="34" charset="0"/>
                <a:cs typeface="Arial" panose="020B0604020202020204" pitchFamily="34" charset="0"/>
              </a:rPr>
              <a:t> requiere de 5 kilos de cebada y 2 kilos de lúpulo. La producción de un barril de </a:t>
            </a:r>
            <a:r>
              <a:rPr lang="es-ES" sz="2800" i="1" dirty="0">
                <a:solidFill>
                  <a:srgbClr val="000000"/>
                </a:solidFill>
                <a:ea typeface="Calibri" panose="020F0502020204030204" pitchFamily="34" charset="0"/>
                <a:cs typeface="Arial" panose="020B0604020202020204" pitchFamily="34" charset="0"/>
              </a:rPr>
              <a:t>Light </a:t>
            </a:r>
            <a:r>
              <a:rPr lang="es-ES" sz="2800" dirty="0">
                <a:solidFill>
                  <a:srgbClr val="000000"/>
                </a:solidFill>
                <a:ea typeface="Calibri" panose="020F0502020204030204" pitchFamily="34" charset="0"/>
                <a:cs typeface="Arial" panose="020B0604020202020204" pitchFamily="34" charset="0"/>
              </a:rPr>
              <a:t>requiere de 2 kilos de cebada y 1 kilo de lúpulo. Se dispone de 60 kilos de cebada y de 25 kilos de lúpulo. </a:t>
            </a:r>
            <a:endParaRPr lang="es-PE" sz="2800" dirty="0">
              <a:solidFill>
                <a:srgbClr val="000000"/>
              </a:solidFill>
              <a:ea typeface="Calibri" panose="020F0502020204030204" pitchFamily="34" charset="0"/>
            </a:endParaRPr>
          </a:p>
          <a:p>
            <a:pPr marL="342900" lvl="0" indent="-342900" algn="just">
              <a:lnSpc>
                <a:spcPct val="110000"/>
              </a:lnSpc>
              <a:spcAft>
                <a:spcPts val="0"/>
              </a:spcAft>
              <a:buFont typeface="+mj-lt"/>
              <a:buAutoNum type="alphaLcPeriod"/>
              <a:tabLst>
                <a:tab pos="180340" algn="l"/>
                <a:tab pos="571500" algn="l"/>
              </a:tabLst>
            </a:pPr>
            <a:r>
              <a:rPr lang="es-ES" sz="2800" dirty="0">
                <a:solidFill>
                  <a:srgbClr val="000000"/>
                </a:solidFill>
                <a:ea typeface="Calibri" panose="020F0502020204030204" pitchFamily="34" charset="0"/>
                <a:cs typeface="Arial" panose="020B0604020202020204" pitchFamily="34" charset="0"/>
              </a:rPr>
              <a:t>¿Cuántos </a:t>
            </a:r>
            <a:r>
              <a:rPr lang="es-ES" sz="2800" dirty="0" err="1">
                <a:solidFill>
                  <a:srgbClr val="000000"/>
                </a:solidFill>
                <a:ea typeface="Calibri" panose="020F0502020204030204" pitchFamily="34" charset="0"/>
                <a:cs typeface="Arial" panose="020B0604020202020204" pitchFamily="34" charset="0"/>
              </a:rPr>
              <a:t>barrilles</a:t>
            </a:r>
            <a:r>
              <a:rPr lang="es-ES" sz="2800" dirty="0">
                <a:solidFill>
                  <a:srgbClr val="000000"/>
                </a:solidFill>
                <a:ea typeface="Calibri" panose="020F0502020204030204" pitchFamily="34" charset="0"/>
                <a:cs typeface="Arial" panose="020B0604020202020204" pitchFamily="34" charset="0"/>
              </a:rPr>
              <a:t> de cada tipo de cerveza debe producir para maximizar sus ingresos? </a:t>
            </a:r>
            <a:endParaRPr lang="es-PE" sz="2800" dirty="0">
              <a:solidFill>
                <a:srgbClr val="000000"/>
              </a:solidFill>
              <a:ea typeface="Calibri" panose="020F0502020204030204" pitchFamily="34" charset="0"/>
            </a:endParaRPr>
          </a:p>
          <a:p>
            <a:pPr marL="342900" lvl="0" indent="-342900" algn="just">
              <a:lnSpc>
                <a:spcPct val="110000"/>
              </a:lnSpc>
              <a:spcAft>
                <a:spcPts val="0"/>
              </a:spcAft>
              <a:buFont typeface="+mj-lt"/>
              <a:buAutoNum type="alphaLcPeriod"/>
              <a:tabLst>
                <a:tab pos="180340" algn="l"/>
                <a:tab pos="571500" algn="l"/>
              </a:tabLst>
            </a:pPr>
            <a:r>
              <a:rPr lang="es-ES" sz="2800" dirty="0">
                <a:solidFill>
                  <a:srgbClr val="000000"/>
                </a:solidFill>
                <a:ea typeface="Calibri" panose="020F0502020204030204" pitchFamily="34" charset="0"/>
                <a:cs typeface="Arial" panose="020B0604020202020204" pitchFamily="34" charset="0"/>
              </a:rPr>
              <a:t>¿Cuáles son esos ingresos máximos?</a:t>
            </a:r>
            <a:endParaRPr lang="es-PE" sz="2800" dirty="0">
              <a:solidFill>
                <a:srgbClr val="000000"/>
              </a:solidFill>
              <a:effectLst/>
              <a:ea typeface="Calibri" panose="020F0502020204030204" pitchFamily="34" charset="0"/>
            </a:endParaRPr>
          </a:p>
        </p:txBody>
      </p:sp>
      <p:sp>
        <p:nvSpPr>
          <p:cNvPr id="6" name="Rectángulo 5"/>
          <p:cNvSpPr/>
          <p:nvPr/>
        </p:nvSpPr>
        <p:spPr>
          <a:xfrm>
            <a:off x="2382556" y="303014"/>
            <a:ext cx="2714100" cy="707886"/>
          </a:xfrm>
          <a:prstGeom prst="rect">
            <a:avLst/>
          </a:prstGeom>
        </p:spPr>
        <p:txBody>
          <a:bodyPr wrap="square">
            <a:spAutoFit/>
          </a:bodyPr>
          <a:lstStyle/>
          <a:p>
            <a:r>
              <a:rPr lang="es-ES" sz="4000" b="1" dirty="0">
                <a:solidFill>
                  <a:srgbClr val="000099"/>
                </a:solidFill>
                <a:ea typeface="Calibri" panose="020F0502020204030204" pitchFamily="34" charset="0"/>
              </a:rPr>
              <a:t>Ejercicio 8</a:t>
            </a:r>
            <a:endParaRPr lang="es-PE" sz="4000" b="1" dirty="0">
              <a:solidFill>
                <a:srgbClr val="000099"/>
              </a:solidFill>
            </a:endParaRPr>
          </a:p>
        </p:txBody>
      </p:sp>
      <p:pic>
        <p:nvPicPr>
          <p:cNvPr id="6146" name="Picture 2" descr="Cervecería Nacional, el bar favorito de los parroquianos de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2743200"/>
            <a:ext cx="3149910" cy="2024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701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8932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05526" y="365125"/>
            <a:ext cx="9848273" cy="1057275"/>
          </a:xfrm>
        </p:spPr>
        <p:txBody>
          <a:bodyPr/>
          <a:lstStyle/>
          <a:p>
            <a:r>
              <a:rPr lang="es-PE" sz="4800" b="1" dirty="0">
                <a:solidFill>
                  <a:srgbClr val="0000CC"/>
                </a:solidFill>
              </a:rPr>
              <a:t>Programación Lineal</a:t>
            </a:r>
            <a:endParaRPr lang="es-ES" sz="4800" b="1" dirty="0">
              <a:solidFill>
                <a:srgbClr val="0000CC"/>
              </a:solidFill>
            </a:endParaRPr>
          </a:p>
        </p:txBody>
      </p:sp>
      <p:sp>
        <p:nvSpPr>
          <p:cNvPr id="3" name="Marcador de contenido 2"/>
          <p:cNvSpPr>
            <a:spLocks noGrp="1"/>
          </p:cNvSpPr>
          <p:nvPr>
            <p:ph idx="1"/>
          </p:nvPr>
        </p:nvSpPr>
        <p:spPr>
          <a:xfrm>
            <a:off x="719403" y="1787691"/>
            <a:ext cx="10849205" cy="4252891"/>
          </a:xfrm>
          <a:solidFill>
            <a:schemeClr val="accent6">
              <a:lumMod val="60000"/>
              <a:lumOff val="40000"/>
            </a:schemeClr>
          </a:solidFill>
        </p:spPr>
        <p:txBody>
          <a:bodyPr>
            <a:normAutofit lnSpcReduction="10000"/>
          </a:bodyPr>
          <a:lstStyle/>
          <a:p>
            <a:pPr marL="0" indent="0" algn="just">
              <a:lnSpc>
                <a:spcPct val="150000"/>
              </a:lnSpc>
              <a:buNone/>
            </a:pPr>
            <a:r>
              <a:rPr lang="es-ES" sz="3200" dirty="0"/>
              <a:t>La programación lineal utiliza un modelo matemático para describir el problema. El adjetivo lineal significa que todas las funciones matemáticas del modelo deber ser funciones lineales. En este caso, las palabra programación no se refiere a programación en computadoras; en esencia es un sinónimo de planeación.</a:t>
            </a:r>
          </a:p>
        </p:txBody>
      </p:sp>
      <p:sp>
        <p:nvSpPr>
          <p:cNvPr id="4" name="Marcador de número de diapositiva 3"/>
          <p:cNvSpPr>
            <a:spLocks noGrp="1"/>
          </p:cNvSpPr>
          <p:nvPr>
            <p:ph type="sldNum" sz="quarter" idx="12"/>
          </p:nvPr>
        </p:nvSpPr>
        <p:spPr/>
        <p:txBody>
          <a:bodyPr/>
          <a:lstStyle/>
          <a:p>
            <a:fld id="{0FBE486B-8585-DC43-A980-14CA28B9973C}" type="slidenum">
              <a:rPr lang="es-ES_tradnl" smtClean="0"/>
              <a:t>2</a:t>
            </a:fld>
            <a:endParaRPr lang="es-ES_tradnl"/>
          </a:p>
        </p:txBody>
      </p:sp>
    </p:spTree>
    <p:extLst>
      <p:ext uri="{BB962C8B-B14F-4D97-AF65-F5344CB8AC3E}">
        <p14:creationId xmlns:p14="http://schemas.microsoft.com/office/powerpoint/2010/main" val="3117484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92347" y="0"/>
            <a:ext cx="7571184" cy="620688"/>
          </a:xfrm>
          <a:noFill/>
        </p:spPr>
        <p:txBody>
          <a:bodyPr>
            <a:normAutofit fontScale="90000"/>
          </a:bodyPr>
          <a:lstStyle/>
          <a:p>
            <a:r>
              <a:rPr lang="es-ES_tradnl" b="1" dirty="0">
                <a:solidFill>
                  <a:srgbClr val="0000CC"/>
                </a:solidFill>
                <a:effectLst>
                  <a:outerShdw blurRad="38100" dist="38100" dir="2700000" algn="tl">
                    <a:srgbClr val="000000">
                      <a:alpha val="43137"/>
                    </a:srgbClr>
                  </a:outerShdw>
                </a:effectLst>
                <a:ea typeface="Tahoma" panose="020B0604030504040204" pitchFamily="34" charset="0"/>
                <a:cs typeface="Tahoma" panose="020B0604030504040204" pitchFamily="34" charset="0"/>
              </a:rPr>
              <a:t>Ejemplo 1</a:t>
            </a:r>
            <a:endParaRPr lang="es-PE" b="1" dirty="0">
              <a:solidFill>
                <a:srgbClr val="0000CC"/>
              </a:solidFill>
              <a:ea typeface="Tahoma" panose="020B0604030504040204" pitchFamily="34" charset="0"/>
              <a:cs typeface="Tahoma" panose="020B0604030504040204" pitchFamily="34" charset="0"/>
            </a:endParaRPr>
          </a:p>
        </p:txBody>
      </p:sp>
      <p:sp>
        <p:nvSpPr>
          <p:cNvPr id="4" name="Rectangle 1"/>
          <p:cNvSpPr>
            <a:spLocks noChangeArrowheads="1"/>
          </p:cNvSpPr>
          <p:nvPr/>
        </p:nvSpPr>
        <p:spPr bwMode="auto">
          <a:xfrm>
            <a:off x="189086" y="604827"/>
            <a:ext cx="11901314" cy="3407921"/>
          </a:xfrm>
          <a:prstGeom prst="rect">
            <a:avLst/>
          </a:prstGeom>
          <a:solidFill>
            <a:schemeClr val="accent5">
              <a:lumMod val="40000"/>
              <a:lumOff val="60000"/>
            </a:schemeClr>
          </a:solidFill>
          <a:ln>
            <a:noFill/>
          </a:ln>
          <a:effectLst/>
        </p:spPr>
        <p:txBody>
          <a:bodyPr vert="horz" wrap="square" lIns="91440" tIns="45720" rIns="91440" bIns="45720" numCol="1" anchor="ctr" anchorCtr="0" compatLnSpc="1">
            <a:prstTxWarp prst="textNoShape">
              <a:avLst/>
            </a:prstTxWarp>
            <a:spAutoFit/>
          </a:bodyPr>
          <a:lstStyle/>
          <a:p>
            <a:pPr algn="just" eaLnBrk="0" fontAlgn="base" hangingPunct="0">
              <a:lnSpc>
                <a:spcPct val="114000"/>
              </a:lnSpc>
              <a:spcBef>
                <a:spcPct val="0"/>
              </a:spcBef>
              <a:spcAft>
                <a:spcPct val="0"/>
              </a:spcAft>
            </a:pPr>
            <a:r>
              <a:rPr lang="es-ES" sz="2700" dirty="0" err="1">
                <a:ea typeface="Arial Unicode MS" panose="020B0604020202020204" pitchFamily="34" charset="-128"/>
                <a:cs typeface="Arial" panose="020B0604020202020204" pitchFamily="34" charset="0"/>
              </a:rPr>
              <a:t>Monteflor</a:t>
            </a:r>
            <a:r>
              <a:rPr lang="es-ES" sz="2700" dirty="0">
                <a:ea typeface="Arial Unicode MS" panose="020B0604020202020204" pitchFamily="34" charset="-128"/>
                <a:cs typeface="Arial" panose="020B0604020202020204" pitchFamily="34" charset="0"/>
              </a:rPr>
              <a:t> S.A. comercializa dos productos, </a:t>
            </a:r>
            <a:r>
              <a:rPr lang="es-ES" sz="2700" b="1" dirty="0">
                <a:solidFill>
                  <a:schemeClr val="tx2">
                    <a:lumMod val="50000"/>
                  </a:schemeClr>
                </a:solidFill>
                <a:ea typeface="Arial Unicode MS" panose="020B0604020202020204" pitchFamily="34" charset="-128"/>
                <a:cs typeface="Arial" panose="020B0604020202020204" pitchFamily="34" charset="0"/>
              </a:rPr>
              <a:t>yogurt</a:t>
            </a:r>
            <a:r>
              <a:rPr lang="es-ES" sz="2700" dirty="0">
                <a:ea typeface="Arial Unicode MS" panose="020B0604020202020204" pitchFamily="34" charset="-128"/>
                <a:cs typeface="Arial" panose="020B0604020202020204" pitchFamily="34" charset="0"/>
              </a:rPr>
              <a:t> y </a:t>
            </a:r>
            <a:r>
              <a:rPr lang="es-ES" sz="2700" b="1" dirty="0">
                <a:solidFill>
                  <a:schemeClr val="tx2">
                    <a:lumMod val="50000"/>
                  </a:schemeClr>
                </a:solidFill>
                <a:ea typeface="Arial Unicode MS" panose="020B0604020202020204" pitchFamily="34" charset="-128"/>
                <a:cs typeface="Arial" panose="020B0604020202020204" pitchFamily="34" charset="0"/>
              </a:rPr>
              <a:t>manjar blanco</a:t>
            </a:r>
            <a:r>
              <a:rPr lang="es-ES" sz="2700" dirty="0">
                <a:ea typeface="Arial Unicode MS" panose="020B0604020202020204" pitchFamily="34" charset="-128"/>
                <a:cs typeface="Arial" panose="020B0604020202020204" pitchFamily="34" charset="0"/>
              </a:rPr>
              <a:t>. Dispone al día 60 litros de leche fresca y 280 horas de mano de obra para su elaboración, un litro de yogurt</a:t>
            </a:r>
            <a:r>
              <a:rPr lang="es-ES" sz="2700" b="1" dirty="0">
                <a:ea typeface="Arial Unicode MS" panose="020B0604020202020204" pitchFamily="34" charset="-128"/>
                <a:cs typeface="Arial" panose="020B0604020202020204" pitchFamily="34" charset="0"/>
              </a:rPr>
              <a:t> </a:t>
            </a:r>
            <a:r>
              <a:rPr lang="es-ES" sz="2700" dirty="0">
                <a:ea typeface="Arial Unicode MS" panose="020B0604020202020204" pitchFamily="34" charset="-128"/>
                <a:cs typeface="Arial" panose="020B0604020202020204" pitchFamily="34" charset="0"/>
              </a:rPr>
              <a:t>requiere 2 litros de leche y 7 horas de </a:t>
            </a:r>
            <a:r>
              <a:rPr lang="es-ES" sz="2700" dirty="0" err="1">
                <a:ea typeface="Arial Unicode MS" panose="020B0604020202020204" pitchFamily="34" charset="-128"/>
                <a:cs typeface="Arial" panose="020B0604020202020204" pitchFamily="34" charset="0"/>
              </a:rPr>
              <a:t>m.o</a:t>
            </a:r>
            <a:r>
              <a:rPr lang="es-ES" sz="2700" dirty="0">
                <a:ea typeface="Arial Unicode MS" panose="020B0604020202020204" pitchFamily="34" charset="-128"/>
                <a:cs typeface="Arial" panose="020B0604020202020204" pitchFamily="34" charset="0"/>
              </a:rPr>
              <a:t>. para la elaboración, ¼ kg de manjar blanco requiere 1 litro de leche fresca y 8 horas de mano de obra, los precios de los productos son S/. 12 y S/. 8 respectivamente. </a:t>
            </a:r>
          </a:p>
          <a:p>
            <a:pPr algn="just" eaLnBrk="0" fontAlgn="base" hangingPunct="0">
              <a:lnSpc>
                <a:spcPct val="114000"/>
              </a:lnSpc>
              <a:spcBef>
                <a:spcPct val="0"/>
              </a:spcBef>
              <a:spcAft>
                <a:spcPct val="0"/>
              </a:spcAft>
            </a:pPr>
            <a:r>
              <a:rPr lang="es-ES" sz="2700" dirty="0">
                <a:ea typeface="Arial Unicode MS" panose="020B0604020202020204" pitchFamily="34" charset="-128"/>
                <a:cs typeface="Arial" panose="020B0604020202020204" pitchFamily="34" charset="0"/>
              </a:rPr>
              <a:t>¿Cuantos litros de yogurt  y cuantos envases de ¼ de kg de manjar blanco se deben elaborar para maximizar su ingreso?</a:t>
            </a:r>
            <a:endParaRPr lang="es-ES" sz="2700" dirty="0">
              <a:ea typeface="Arial Unicode MS" panose="020B0604020202020204" pitchFamily="34" charset="-128"/>
              <a:cs typeface="Arial Unicode MS" panose="020B0604020202020204" pitchFamily="34" charset="-128"/>
            </a:endParaRPr>
          </a:p>
        </p:txBody>
      </p:sp>
      <p:sp>
        <p:nvSpPr>
          <p:cNvPr id="5" name="Rectángulo 4"/>
          <p:cNvSpPr/>
          <p:nvPr/>
        </p:nvSpPr>
        <p:spPr>
          <a:xfrm>
            <a:off x="1997415" y="3501008"/>
            <a:ext cx="7859216" cy="369332"/>
          </a:xfrm>
          <a:prstGeom prst="rect">
            <a:avLst/>
          </a:prstGeom>
        </p:spPr>
        <p:txBody>
          <a:bodyPr wrap="square">
            <a:spAutoFit/>
          </a:bodyPr>
          <a:lstStyle/>
          <a:p>
            <a:pPr lvl="0" algn="just" eaLnBrk="0" fontAlgn="base" hangingPunct="0">
              <a:spcBef>
                <a:spcPct val="0"/>
              </a:spcBef>
              <a:spcAft>
                <a:spcPct val="0"/>
              </a:spcAft>
            </a:pPr>
            <a:r>
              <a:rPr lang="es-ES" dirty="0">
                <a:latin typeface="Arial" panose="020B0604020202020204" pitchFamily="34" charset="0"/>
                <a:ea typeface="Arial Unicode MS" panose="020B0604020202020204" pitchFamily="34" charset="-128"/>
              </a:rPr>
              <a:t> </a:t>
            </a:r>
            <a:endParaRPr lang="es-PE" sz="2800" dirty="0">
              <a:latin typeface="Arial Unicode MS" panose="020B0604020202020204" pitchFamily="34" charset="-128"/>
              <a:ea typeface="Times New Roman" panose="02020603050405020304" pitchFamily="18" charset="0"/>
              <a:cs typeface="Times New Roman" panose="02020603050405020304" pitchFamily="18" charset="0"/>
            </a:endParaRPr>
          </a:p>
        </p:txBody>
      </p:sp>
      <p:pic>
        <p:nvPicPr>
          <p:cNvPr id="2050" name="Picture 2" descr="Resultado de imagen para yogu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218" y="4056663"/>
            <a:ext cx="3297712" cy="26939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manjar blan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9367" y="4114751"/>
            <a:ext cx="2821062" cy="265177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número de diapositiva 2"/>
          <p:cNvSpPr>
            <a:spLocks noGrp="1"/>
          </p:cNvSpPr>
          <p:nvPr>
            <p:ph type="sldNum" sz="quarter" idx="12"/>
          </p:nvPr>
        </p:nvSpPr>
        <p:spPr/>
        <p:txBody>
          <a:bodyPr/>
          <a:lstStyle/>
          <a:p>
            <a:fld id="{0FBE486B-8585-DC43-A980-14CA28B9973C}" type="slidenum">
              <a:rPr lang="es-ES_tradnl" smtClean="0"/>
              <a:t>3</a:t>
            </a:fld>
            <a:endParaRPr lang="es-ES_tradnl"/>
          </a:p>
        </p:txBody>
      </p:sp>
    </p:spTree>
    <p:extLst>
      <p:ext uri="{BB962C8B-B14F-4D97-AF65-F5344CB8AC3E}">
        <p14:creationId xmlns:p14="http://schemas.microsoft.com/office/powerpoint/2010/main" val="5269007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02555" y="3378858"/>
            <a:ext cx="11786245" cy="3342618"/>
          </a:xfrm>
          <a:solidFill>
            <a:schemeClr val="accent5">
              <a:lumMod val="20000"/>
              <a:lumOff val="80000"/>
            </a:schemeClr>
          </a:solidFill>
        </p:spPr>
        <p:txBody>
          <a:bodyPr>
            <a:normAutofit/>
          </a:bodyPr>
          <a:lstStyle/>
          <a:p>
            <a:pPr algn="just">
              <a:lnSpc>
                <a:spcPct val="110000"/>
              </a:lnSpc>
              <a:spcBef>
                <a:spcPts val="600"/>
              </a:spcBef>
            </a:pPr>
            <a:r>
              <a:rPr lang="es-PE" b="1" dirty="0">
                <a:solidFill>
                  <a:srgbClr val="FF0000"/>
                </a:solidFill>
              </a:rPr>
              <a:t>Variables: </a:t>
            </a:r>
            <a:r>
              <a:rPr lang="es-ES" dirty="0"/>
              <a:t>simboliza matemáticamente a las variables de decisión.</a:t>
            </a:r>
          </a:p>
          <a:p>
            <a:pPr algn="just">
              <a:lnSpc>
                <a:spcPct val="110000"/>
              </a:lnSpc>
              <a:spcBef>
                <a:spcPts val="600"/>
              </a:spcBef>
            </a:pPr>
            <a:r>
              <a:rPr lang="es-PE" b="1" dirty="0">
                <a:solidFill>
                  <a:srgbClr val="FF0000"/>
                </a:solidFill>
              </a:rPr>
              <a:t>Función Objetivo: </a:t>
            </a:r>
            <a:r>
              <a:rPr lang="es-ES" dirty="0"/>
              <a:t>es la formulación matemática de una meta establecida y por lo tanto su valor final mide la efectividad lograda. </a:t>
            </a:r>
          </a:p>
          <a:p>
            <a:pPr algn="just">
              <a:lnSpc>
                <a:spcPct val="110000"/>
              </a:lnSpc>
              <a:spcBef>
                <a:spcPts val="600"/>
              </a:spcBef>
            </a:pPr>
            <a:r>
              <a:rPr lang="es-PE" b="1" dirty="0">
                <a:solidFill>
                  <a:srgbClr val="FF0000"/>
                </a:solidFill>
              </a:rPr>
              <a:t>Restricciones: </a:t>
            </a:r>
            <a:r>
              <a:rPr lang="es-ES" dirty="0"/>
              <a:t>son funciones lineales expresadas como igualdades o desigualdades, que limitan el valor de las variables de decisión a valores permisibles. </a:t>
            </a:r>
            <a:r>
              <a:rPr lang="es-ES" i="1" dirty="0"/>
              <a:t>Representan </a:t>
            </a:r>
            <a:r>
              <a:rPr lang="es-ES" dirty="0"/>
              <a:t>recursos, condiciones o requerimientos establecidos. </a:t>
            </a:r>
            <a:endParaRPr lang="es-PE" dirty="0"/>
          </a:p>
        </p:txBody>
      </p:sp>
      <p:sp>
        <p:nvSpPr>
          <p:cNvPr id="4" name="Marcador de número de diapositiva 3"/>
          <p:cNvSpPr>
            <a:spLocks noGrp="1"/>
          </p:cNvSpPr>
          <p:nvPr>
            <p:ph type="sldNum" sz="quarter" idx="12"/>
          </p:nvPr>
        </p:nvSpPr>
        <p:spPr/>
        <p:txBody>
          <a:bodyPr/>
          <a:lstStyle/>
          <a:p>
            <a:fld id="{0FBE486B-8585-DC43-A980-14CA28B9973C}" type="slidenum">
              <a:rPr lang="es-ES_tradnl" smtClean="0"/>
              <a:t>4</a:t>
            </a:fld>
            <a:endParaRPr lang="es-ES_tradnl"/>
          </a:p>
        </p:txBody>
      </p:sp>
      <p:sp>
        <p:nvSpPr>
          <p:cNvPr id="5" name="Rectangle 5"/>
          <p:cNvSpPr>
            <a:spLocks noChangeArrowheads="1"/>
          </p:cNvSpPr>
          <p:nvPr/>
        </p:nvSpPr>
        <p:spPr bwMode="auto">
          <a:xfrm>
            <a:off x="1629368" y="1061968"/>
            <a:ext cx="8034337" cy="1656289"/>
          </a:xfrm>
          <a:prstGeom prst="rect">
            <a:avLst/>
          </a:prstGeom>
          <a:noFill/>
          <a:ln w="9525">
            <a:solidFill>
              <a:schemeClr val="tx1"/>
            </a:solidFill>
            <a:miter lim="800000"/>
            <a:headEnd/>
            <a:tailEnd/>
          </a:ln>
          <a:effectLst/>
        </p:spPr>
        <p:txBody>
          <a:bodyPr/>
          <a:lstStyle/>
          <a:p>
            <a:pPr marL="1168400" lvl="1" indent="-711200">
              <a:spcBef>
                <a:spcPct val="20000"/>
              </a:spcBef>
              <a:buClr>
                <a:srgbClr val="FF0000"/>
              </a:buClr>
              <a:buSzPct val="65000"/>
              <a:buFont typeface="+mj-lt"/>
              <a:buAutoNum type="romanUcPeriod"/>
              <a:defRPr/>
            </a:pPr>
            <a:r>
              <a:rPr lang="es-ES" sz="2800" dirty="0"/>
              <a:t>Variables de </a:t>
            </a:r>
            <a:r>
              <a:rPr lang="es-ES" sz="2800" dirty="0">
                <a:solidFill>
                  <a:srgbClr val="FF0000"/>
                </a:solidFill>
              </a:rPr>
              <a:t>decisión</a:t>
            </a:r>
            <a:r>
              <a:rPr lang="es-ES" sz="2800" dirty="0"/>
              <a:t> ( opciones)</a:t>
            </a:r>
          </a:p>
          <a:p>
            <a:pPr marL="1168400" lvl="1" indent="-711200">
              <a:spcBef>
                <a:spcPct val="20000"/>
              </a:spcBef>
              <a:buClr>
                <a:srgbClr val="FF0000"/>
              </a:buClr>
              <a:buSzPct val="65000"/>
              <a:buFont typeface="+mj-lt"/>
              <a:buAutoNum type="romanUcPeriod"/>
              <a:defRPr/>
            </a:pPr>
            <a:r>
              <a:rPr lang="es-ES" sz="2800" dirty="0">
                <a:solidFill>
                  <a:srgbClr val="FF0000"/>
                </a:solidFill>
              </a:rPr>
              <a:t>Restricciones</a:t>
            </a:r>
            <a:r>
              <a:rPr lang="es-ES" sz="2800" dirty="0"/>
              <a:t> del problema</a:t>
            </a:r>
          </a:p>
          <a:p>
            <a:pPr marL="1168400" lvl="1" indent="-711200">
              <a:spcBef>
                <a:spcPct val="20000"/>
              </a:spcBef>
              <a:buClr>
                <a:srgbClr val="FF0000"/>
              </a:buClr>
              <a:buSzPct val="65000"/>
              <a:buFont typeface="+mj-lt"/>
              <a:buAutoNum type="romanUcPeriod"/>
              <a:defRPr/>
            </a:pPr>
            <a:r>
              <a:rPr lang="es-ES" sz="2800" dirty="0"/>
              <a:t>Criterio o </a:t>
            </a:r>
            <a:r>
              <a:rPr lang="es-ES" sz="2800" dirty="0">
                <a:solidFill>
                  <a:srgbClr val="FF0000"/>
                </a:solidFill>
              </a:rPr>
              <a:t>función objetivo</a:t>
            </a:r>
          </a:p>
        </p:txBody>
      </p:sp>
      <p:sp>
        <p:nvSpPr>
          <p:cNvPr id="6" name="Rectángulo 5"/>
          <p:cNvSpPr/>
          <p:nvPr/>
        </p:nvSpPr>
        <p:spPr>
          <a:xfrm>
            <a:off x="1629368" y="206699"/>
            <a:ext cx="10617013" cy="646331"/>
          </a:xfrm>
          <a:prstGeom prst="rect">
            <a:avLst/>
          </a:prstGeom>
        </p:spPr>
        <p:txBody>
          <a:bodyPr wrap="square">
            <a:spAutoFit/>
          </a:bodyPr>
          <a:lstStyle/>
          <a:p>
            <a:pPr marL="812800" indent="-812800">
              <a:buClr>
                <a:schemeClr val="hlink"/>
              </a:buClr>
              <a:buSzPct val="65000"/>
              <a:defRPr/>
            </a:pPr>
            <a:r>
              <a:rPr lang="es-PE" sz="3600" b="1" dirty="0">
                <a:solidFill>
                  <a:srgbClr val="0000CC"/>
                </a:solidFill>
                <a:effectLst>
                  <a:outerShdw blurRad="38100" dist="38100" dir="2700000" algn="tl">
                    <a:srgbClr val="000000">
                      <a:alpha val="43137"/>
                    </a:srgbClr>
                  </a:outerShdw>
                </a:effectLst>
                <a:latin typeface="+mj-lt"/>
              </a:rPr>
              <a:t>Elementos</a:t>
            </a:r>
            <a:r>
              <a:rPr lang="es-ES" sz="3600" b="1" dirty="0">
                <a:solidFill>
                  <a:srgbClr val="0000CC"/>
                </a:solidFill>
                <a:effectLst>
                  <a:outerShdw blurRad="38100" dist="38100" dir="2700000" algn="tl">
                    <a:srgbClr val="000000">
                      <a:alpha val="43137"/>
                    </a:srgbClr>
                  </a:outerShdw>
                </a:effectLst>
                <a:latin typeface="+mj-lt"/>
              </a:rPr>
              <a:t> principales de los modelos en PL</a:t>
            </a:r>
            <a:r>
              <a:rPr lang="es-MX" sz="3600" b="1" dirty="0">
                <a:solidFill>
                  <a:srgbClr val="0000CC"/>
                </a:solidFill>
                <a:effectLst>
                  <a:outerShdw blurRad="38100" dist="38100" dir="2700000" algn="tl">
                    <a:srgbClr val="000000">
                      <a:alpha val="43137"/>
                    </a:srgbClr>
                  </a:outerShdw>
                </a:effectLst>
                <a:latin typeface="+mj-lt"/>
              </a:rPr>
              <a:t> </a:t>
            </a:r>
            <a:endParaRPr lang="es-ES" sz="3600" b="1" dirty="0">
              <a:solidFill>
                <a:srgbClr val="0000CC"/>
              </a:solidFill>
              <a:effectLst>
                <a:outerShdw blurRad="38100" dist="38100" dir="2700000" algn="tl">
                  <a:srgbClr val="000000">
                    <a:alpha val="43137"/>
                  </a:srgbClr>
                </a:outerShdw>
              </a:effectLst>
              <a:latin typeface="+mj-lt"/>
            </a:endParaRPr>
          </a:p>
        </p:txBody>
      </p:sp>
    </p:spTree>
    <p:extLst>
      <p:ext uri="{BB962C8B-B14F-4D97-AF65-F5344CB8AC3E}">
        <p14:creationId xmlns:p14="http://schemas.microsoft.com/office/powerpoint/2010/main" val="261703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
          <p:cNvGrpSpPr>
            <a:grpSpLocks/>
          </p:cNvGrpSpPr>
          <p:nvPr/>
        </p:nvGrpSpPr>
        <p:grpSpPr bwMode="auto">
          <a:xfrm>
            <a:off x="2351089" y="1268413"/>
            <a:ext cx="6696075" cy="4627562"/>
            <a:chOff x="612" y="799"/>
            <a:chExt cx="4218" cy="2915"/>
          </a:xfrm>
        </p:grpSpPr>
        <p:graphicFrame>
          <p:nvGraphicFramePr>
            <p:cNvPr id="4" name="Object 6"/>
            <p:cNvGraphicFramePr>
              <a:graphicFrameLocks noChangeAspect="1"/>
            </p:cNvGraphicFramePr>
            <p:nvPr/>
          </p:nvGraphicFramePr>
          <p:xfrm>
            <a:off x="628" y="799"/>
            <a:ext cx="2463" cy="680"/>
          </p:xfrm>
          <a:graphic>
            <a:graphicData uri="http://schemas.openxmlformats.org/presentationml/2006/ole">
              <mc:AlternateContent xmlns:mc="http://schemas.openxmlformats.org/markup-compatibility/2006">
                <mc:Choice xmlns:v="urn:schemas-microsoft-com:vml" Requires="v">
                  <p:oleObj spid="_x0000_s1026" name="Ecuación" r:id="rId3" imgW="1943100" imgH="431800" progId="Equation.3">
                    <p:embed/>
                  </p:oleObj>
                </mc:Choice>
                <mc:Fallback>
                  <p:oleObj name="Ecuación" r:id="rId3" imgW="19431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 y="799"/>
                          <a:ext cx="2463" cy="6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7"/>
            <p:cNvGraphicFramePr>
              <a:graphicFrameLocks noChangeAspect="1"/>
            </p:cNvGraphicFramePr>
            <p:nvPr/>
          </p:nvGraphicFramePr>
          <p:xfrm>
            <a:off x="1007" y="1792"/>
            <a:ext cx="3778" cy="731"/>
          </p:xfrm>
          <a:graphic>
            <a:graphicData uri="http://schemas.openxmlformats.org/presentationml/2006/ole">
              <mc:AlternateContent xmlns:mc="http://schemas.openxmlformats.org/markup-compatibility/2006">
                <mc:Choice xmlns:v="urn:schemas-microsoft-com:vml" Requires="v">
                  <p:oleObj spid="_x0000_s1027" name="Ecuación" r:id="rId5" imgW="2273300" imgH="457200" progId="Equation.3">
                    <p:embed/>
                  </p:oleObj>
                </mc:Choice>
                <mc:Fallback>
                  <p:oleObj name="Ecuación" r:id="rId5" imgW="227330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 y="1792"/>
                          <a:ext cx="3778" cy="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Text Box 8"/>
            <p:cNvSpPr txBox="1">
              <a:spLocks noChangeArrowheads="1"/>
            </p:cNvSpPr>
            <p:nvPr/>
          </p:nvSpPr>
          <p:spPr bwMode="auto">
            <a:xfrm>
              <a:off x="612" y="1525"/>
              <a:ext cx="108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s-ES_tradnl" sz="2800" i="1">
                  <a:latin typeface="Times New Roman" panose="02020603050405020304" pitchFamily="18" charset="0"/>
                </a:rPr>
                <a:t>Sujeto a:</a:t>
              </a:r>
              <a:endParaRPr lang="es-ES" sz="2800" i="1">
                <a:latin typeface="Times New Roman" panose="02020603050405020304" pitchFamily="18" charset="0"/>
              </a:endParaRPr>
            </a:p>
          </p:txBody>
        </p:sp>
        <p:sp>
          <p:nvSpPr>
            <p:cNvPr id="7" name="Text Box 9"/>
            <p:cNvSpPr txBox="1">
              <a:spLocks noChangeArrowheads="1"/>
            </p:cNvSpPr>
            <p:nvPr/>
          </p:nvSpPr>
          <p:spPr bwMode="auto">
            <a:xfrm>
              <a:off x="1156" y="2387"/>
              <a:ext cx="3538" cy="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s-ES_tradnl" sz="2400">
                  <a:latin typeface="Times New Roman" panose="02020603050405020304" pitchFamily="18" charset="0"/>
                </a:rPr>
                <a:t>   .              .                            .             .        .</a:t>
              </a:r>
            </a:p>
            <a:p>
              <a:pPr eaLnBrk="1" hangingPunct="1">
                <a:spcBef>
                  <a:spcPct val="50000"/>
                </a:spcBef>
                <a:buFontTx/>
                <a:buNone/>
              </a:pPr>
              <a:r>
                <a:rPr lang="es-ES_tradnl" sz="2400">
                  <a:latin typeface="Times New Roman" panose="02020603050405020304" pitchFamily="18" charset="0"/>
                </a:rPr>
                <a:t>   .              .                            .             .        .</a:t>
              </a:r>
            </a:p>
            <a:p>
              <a:pPr eaLnBrk="1" hangingPunct="1">
                <a:spcBef>
                  <a:spcPct val="50000"/>
                </a:spcBef>
                <a:buFontTx/>
                <a:buNone/>
              </a:pPr>
              <a:r>
                <a:rPr lang="es-ES_tradnl" sz="2400">
                  <a:latin typeface="Times New Roman" panose="02020603050405020304" pitchFamily="18" charset="0"/>
                </a:rPr>
                <a:t>   .              .                            .             .        .  </a:t>
              </a:r>
              <a:endParaRPr lang="es-ES" sz="2400">
                <a:latin typeface="Times New Roman" panose="02020603050405020304" pitchFamily="18" charset="0"/>
              </a:endParaRPr>
            </a:p>
          </p:txBody>
        </p:sp>
        <p:graphicFrame>
          <p:nvGraphicFramePr>
            <p:cNvPr id="8" name="Object 10"/>
            <p:cNvGraphicFramePr>
              <a:graphicFrameLocks noChangeAspect="1"/>
            </p:cNvGraphicFramePr>
            <p:nvPr/>
          </p:nvGraphicFramePr>
          <p:xfrm>
            <a:off x="975" y="3339"/>
            <a:ext cx="3855" cy="375"/>
          </p:xfrm>
          <a:graphic>
            <a:graphicData uri="http://schemas.openxmlformats.org/presentationml/2006/ole">
              <mc:AlternateContent xmlns:mc="http://schemas.openxmlformats.org/markup-compatibility/2006">
                <mc:Choice xmlns:v="urn:schemas-microsoft-com:vml" Requires="v">
                  <p:oleObj spid="_x0000_s1028" name="Ecuación" r:id="rId7" imgW="2362200" imgH="228600" progId="Equation.3">
                    <p:embed/>
                  </p:oleObj>
                </mc:Choice>
                <mc:Fallback>
                  <p:oleObj name="Ecuación" r:id="rId7" imgW="236220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 y="3339"/>
                          <a:ext cx="3855" cy="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9227" name="Text Box 11"/>
          <p:cNvSpPr txBox="1">
            <a:spLocks noChangeArrowheads="1"/>
          </p:cNvSpPr>
          <p:nvPr/>
        </p:nvSpPr>
        <p:spPr bwMode="auto">
          <a:xfrm>
            <a:off x="4511675" y="6092826"/>
            <a:ext cx="2808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s-ES_tradnl" sz="2800" i="1" dirty="0">
                <a:solidFill>
                  <a:srgbClr val="C00000"/>
                </a:solidFill>
                <a:latin typeface="Times New Roman" panose="02020603050405020304" pitchFamily="18" charset="0"/>
              </a:rPr>
              <a:t>X</a:t>
            </a:r>
            <a:r>
              <a:rPr lang="es-ES_tradnl" sz="2800" i="1" baseline="-25000" dirty="0">
                <a:solidFill>
                  <a:srgbClr val="C00000"/>
                </a:solidFill>
                <a:latin typeface="Times New Roman" panose="02020603050405020304" pitchFamily="18" charset="0"/>
              </a:rPr>
              <a:t>1,2,.....n</a:t>
            </a:r>
            <a:r>
              <a:rPr lang="es-ES_tradnl" sz="2800" i="1" dirty="0">
                <a:solidFill>
                  <a:srgbClr val="C00000"/>
                </a:solidFill>
                <a:latin typeface="Times New Roman" panose="02020603050405020304" pitchFamily="18" charset="0"/>
              </a:rPr>
              <a:t> </a:t>
            </a:r>
            <a:r>
              <a:rPr lang="es-ES_tradnl" sz="2800" i="1" u="sng" dirty="0">
                <a:solidFill>
                  <a:srgbClr val="C00000"/>
                </a:solidFill>
                <a:latin typeface="Times New Roman" panose="02020603050405020304" pitchFamily="18" charset="0"/>
              </a:rPr>
              <a:t>&gt;</a:t>
            </a:r>
            <a:r>
              <a:rPr lang="es-ES_tradnl" sz="2800" i="1" dirty="0">
                <a:solidFill>
                  <a:srgbClr val="C00000"/>
                </a:solidFill>
                <a:latin typeface="Times New Roman" panose="02020603050405020304" pitchFamily="18" charset="0"/>
              </a:rPr>
              <a:t> 0</a:t>
            </a:r>
            <a:endParaRPr lang="es-ES" sz="2800" i="1" baseline="-25000" dirty="0">
              <a:solidFill>
                <a:srgbClr val="C00000"/>
              </a:solidFill>
              <a:latin typeface="Times New Roman" panose="02020603050405020304" pitchFamily="18" charset="0"/>
            </a:endParaRPr>
          </a:p>
        </p:txBody>
      </p:sp>
      <p:sp>
        <p:nvSpPr>
          <p:cNvPr id="9228" name="Text Box 12"/>
          <p:cNvSpPr txBox="1">
            <a:spLocks noChangeArrowheads="1"/>
          </p:cNvSpPr>
          <p:nvPr/>
        </p:nvSpPr>
        <p:spPr bwMode="auto">
          <a:xfrm>
            <a:off x="6816725" y="1341438"/>
            <a:ext cx="25209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s-ES_tradnl" sz="2800" b="1" i="1" baseline="-25000">
                <a:solidFill>
                  <a:schemeClr val="accent2"/>
                </a:solidFill>
                <a:latin typeface="Times New Roman" panose="02020603050405020304" pitchFamily="18" charset="0"/>
              </a:rPr>
              <a:t>Variables de decisión</a:t>
            </a:r>
            <a:endParaRPr lang="es-ES" sz="2800" b="1" i="1" baseline="-25000">
              <a:solidFill>
                <a:schemeClr val="accent2"/>
              </a:solidFill>
              <a:latin typeface="Times New Roman" panose="02020603050405020304" pitchFamily="18" charset="0"/>
            </a:endParaRPr>
          </a:p>
        </p:txBody>
      </p:sp>
      <p:sp>
        <p:nvSpPr>
          <p:cNvPr id="9229" name="Line 13"/>
          <p:cNvSpPr>
            <a:spLocks noChangeShapeType="1"/>
          </p:cNvSpPr>
          <p:nvPr/>
        </p:nvSpPr>
        <p:spPr bwMode="auto">
          <a:xfrm flipH="1">
            <a:off x="6311900" y="1700214"/>
            <a:ext cx="719138" cy="28733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9230" name="Line 14"/>
          <p:cNvSpPr>
            <a:spLocks noChangeShapeType="1"/>
          </p:cNvSpPr>
          <p:nvPr/>
        </p:nvSpPr>
        <p:spPr bwMode="auto">
          <a:xfrm flipH="1">
            <a:off x="4583114" y="1700213"/>
            <a:ext cx="2447925" cy="2159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9231" name="Line 15"/>
          <p:cNvSpPr>
            <a:spLocks noChangeShapeType="1"/>
          </p:cNvSpPr>
          <p:nvPr/>
        </p:nvSpPr>
        <p:spPr bwMode="auto">
          <a:xfrm>
            <a:off x="7031038" y="1700214"/>
            <a:ext cx="0" cy="115093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9232" name="Text Box 16"/>
          <p:cNvSpPr txBox="1">
            <a:spLocks noChangeArrowheads="1"/>
          </p:cNvSpPr>
          <p:nvPr/>
        </p:nvSpPr>
        <p:spPr bwMode="auto">
          <a:xfrm>
            <a:off x="4438651" y="1196975"/>
            <a:ext cx="244951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s-ES_tradnl" sz="2800" b="1" i="1" baseline="-25000">
                <a:solidFill>
                  <a:schemeClr val="accent2"/>
                </a:solidFill>
                <a:latin typeface="Times New Roman" panose="02020603050405020304" pitchFamily="18" charset="0"/>
              </a:rPr>
              <a:t>Coeficientes objetivo</a:t>
            </a:r>
            <a:endParaRPr lang="es-ES" sz="2800" b="1" i="1" baseline="-25000">
              <a:solidFill>
                <a:schemeClr val="accent2"/>
              </a:solidFill>
              <a:latin typeface="Times New Roman" panose="02020603050405020304" pitchFamily="18" charset="0"/>
            </a:endParaRPr>
          </a:p>
        </p:txBody>
      </p:sp>
      <p:sp>
        <p:nvSpPr>
          <p:cNvPr id="9233" name="Line 17"/>
          <p:cNvSpPr>
            <a:spLocks noChangeShapeType="1"/>
          </p:cNvSpPr>
          <p:nvPr/>
        </p:nvSpPr>
        <p:spPr bwMode="auto">
          <a:xfrm flipH="1">
            <a:off x="3287713" y="1484313"/>
            <a:ext cx="1295400" cy="431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9234" name="Line 18"/>
          <p:cNvSpPr>
            <a:spLocks noChangeShapeType="1"/>
          </p:cNvSpPr>
          <p:nvPr/>
        </p:nvSpPr>
        <p:spPr bwMode="auto">
          <a:xfrm flipH="1">
            <a:off x="4222751" y="1484313"/>
            <a:ext cx="360363" cy="431800"/>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9235" name="Text Box 19"/>
          <p:cNvSpPr txBox="1">
            <a:spLocks noChangeArrowheads="1"/>
          </p:cNvSpPr>
          <p:nvPr/>
        </p:nvSpPr>
        <p:spPr bwMode="auto">
          <a:xfrm>
            <a:off x="3648075" y="2132013"/>
            <a:ext cx="28082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s-ES_tradnl" sz="2800" b="1" i="1" baseline="-25000">
                <a:solidFill>
                  <a:schemeClr val="accent2"/>
                </a:solidFill>
                <a:latin typeface="Times New Roman" panose="02020603050405020304" pitchFamily="18" charset="0"/>
              </a:rPr>
              <a:t>Coeficientes tecnológicos</a:t>
            </a:r>
            <a:endParaRPr lang="es-ES" sz="2800" b="1" i="1" baseline="-25000">
              <a:solidFill>
                <a:schemeClr val="accent2"/>
              </a:solidFill>
              <a:latin typeface="Times New Roman" panose="02020603050405020304" pitchFamily="18" charset="0"/>
            </a:endParaRPr>
          </a:p>
        </p:txBody>
      </p:sp>
      <p:sp>
        <p:nvSpPr>
          <p:cNvPr id="9236" name="Line 20"/>
          <p:cNvSpPr>
            <a:spLocks noChangeShapeType="1"/>
          </p:cNvSpPr>
          <p:nvPr/>
        </p:nvSpPr>
        <p:spPr bwMode="auto">
          <a:xfrm flipH="1">
            <a:off x="3287713" y="2565400"/>
            <a:ext cx="863600" cy="503238"/>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9237" name="Line 21"/>
          <p:cNvSpPr>
            <a:spLocks noChangeShapeType="1"/>
          </p:cNvSpPr>
          <p:nvPr/>
        </p:nvSpPr>
        <p:spPr bwMode="auto">
          <a:xfrm>
            <a:off x="4151313" y="2565400"/>
            <a:ext cx="215900" cy="431800"/>
          </a:xfrm>
          <a:prstGeom prst="line">
            <a:avLst/>
          </a:prstGeom>
          <a:noFill/>
          <a:ln w="2857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9238" name="Line 22"/>
          <p:cNvSpPr>
            <a:spLocks noChangeShapeType="1"/>
          </p:cNvSpPr>
          <p:nvPr/>
        </p:nvSpPr>
        <p:spPr bwMode="auto">
          <a:xfrm>
            <a:off x="4151314" y="2565400"/>
            <a:ext cx="2232025" cy="503238"/>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9239" name="Text Box 23"/>
          <p:cNvSpPr txBox="1">
            <a:spLocks noChangeArrowheads="1"/>
          </p:cNvSpPr>
          <p:nvPr/>
        </p:nvSpPr>
        <p:spPr bwMode="auto">
          <a:xfrm>
            <a:off x="8256589" y="2132013"/>
            <a:ext cx="24479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s-ES_tradnl" sz="2800" b="1" i="1" baseline="-25000">
                <a:solidFill>
                  <a:schemeClr val="accent2"/>
                </a:solidFill>
                <a:latin typeface="Times New Roman" panose="02020603050405020304" pitchFamily="18" charset="0"/>
              </a:rPr>
              <a:t>Coeficientes recurso</a:t>
            </a:r>
            <a:endParaRPr lang="es-ES" sz="2800" b="1" i="1" baseline="-25000">
              <a:solidFill>
                <a:schemeClr val="accent2"/>
              </a:solidFill>
              <a:latin typeface="Times New Roman" panose="02020603050405020304" pitchFamily="18" charset="0"/>
            </a:endParaRPr>
          </a:p>
        </p:txBody>
      </p:sp>
      <p:sp>
        <p:nvSpPr>
          <p:cNvPr id="9240" name="Line 24"/>
          <p:cNvSpPr>
            <a:spLocks noChangeShapeType="1"/>
          </p:cNvSpPr>
          <p:nvPr/>
        </p:nvSpPr>
        <p:spPr bwMode="auto">
          <a:xfrm flipH="1">
            <a:off x="8759826" y="2492375"/>
            <a:ext cx="720725" cy="647700"/>
          </a:xfrm>
          <a:prstGeom prst="line">
            <a:avLst/>
          </a:prstGeom>
          <a:noFill/>
          <a:ln w="28575">
            <a:solidFill>
              <a:srgbClr val="33CC33"/>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9241" name="Line 25"/>
          <p:cNvSpPr>
            <a:spLocks noChangeShapeType="1"/>
          </p:cNvSpPr>
          <p:nvPr/>
        </p:nvSpPr>
        <p:spPr bwMode="auto">
          <a:xfrm flipH="1">
            <a:off x="8831264" y="2492375"/>
            <a:ext cx="649287" cy="1081088"/>
          </a:xfrm>
          <a:prstGeom prst="line">
            <a:avLst/>
          </a:prstGeom>
          <a:noFill/>
          <a:ln w="28575">
            <a:solidFill>
              <a:srgbClr val="33CC33"/>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9242" name="Line 26"/>
          <p:cNvSpPr>
            <a:spLocks noChangeShapeType="1"/>
          </p:cNvSpPr>
          <p:nvPr/>
        </p:nvSpPr>
        <p:spPr bwMode="auto">
          <a:xfrm flipH="1">
            <a:off x="8831264" y="2492375"/>
            <a:ext cx="649287" cy="2952750"/>
          </a:xfrm>
          <a:prstGeom prst="line">
            <a:avLst/>
          </a:prstGeom>
          <a:noFill/>
          <a:ln w="28575">
            <a:solidFill>
              <a:srgbClr val="33CC33"/>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9243" name="Text Box 27"/>
          <p:cNvSpPr txBox="1">
            <a:spLocks noChangeArrowheads="1"/>
          </p:cNvSpPr>
          <p:nvPr/>
        </p:nvSpPr>
        <p:spPr bwMode="auto">
          <a:xfrm>
            <a:off x="7535864" y="5949951"/>
            <a:ext cx="2376487"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50000"/>
              </a:spcBef>
              <a:buFontTx/>
              <a:buNone/>
            </a:pPr>
            <a:r>
              <a:rPr lang="es-ES_tradnl" sz="2800" b="1" i="1" baseline="-25000" dirty="0">
                <a:solidFill>
                  <a:srgbClr val="0000CC"/>
                </a:solidFill>
                <a:latin typeface="Times New Roman" panose="02020603050405020304" pitchFamily="18" charset="0"/>
              </a:rPr>
              <a:t>Condiciones técnicas o No negatividad</a:t>
            </a:r>
            <a:endParaRPr lang="es-ES" sz="2800" b="1" i="1" baseline="-25000" dirty="0">
              <a:solidFill>
                <a:srgbClr val="0000CC"/>
              </a:solidFill>
              <a:latin typeface="Times New Roman" panose="02020603050405020304" pitchFamily="18" charset="0"/>
            </a:endParaRPr>
          </a:p>
        </p:txBody>
      </p:sp>
      <p:sp>
        <p:nvSpPr>
          <p:cNvPr id="9244" name="Line 28"/>
          <p:cNvSpPr>
            <a:spLocks noChangeShapeType="1"/>
          </p:cNvSpPr>
          <p:nvPr/>
        </p:nvSpPr>
        <p:spPr bwMode="auto">
          <a:xfrm flipH="1">
            <a:off x="6888163" y="6381750"/>
            <a:ext cx="647700" cy="0"/>
          </a:xfrm>
          <a:prstGeom prst="line">
            <a:avLst/>
          </a:prstGeom>
          <a:noFill/>
          <a:ln w="28575">
            <a:solidFill>
              <a:srgbClr val="CC0099"/>
            </a:solidFill>
            <a:round/>
            <a:headEnd/>
            <a:tailEnd type="triangle" w="med" len="med"/>
          </a:ln>
          <a:extLst>
            <a:ext uri="{909E8E84-426E-40DD-AFC4-6F175D3DCCD1}">
              <a14:hiddenFill xmlns:a14="http://schemas.microsoft.com/office/drawing/2010/main">
                <a:noFill/>
              </a14:hiddenFill>
            </a:ext>
          </a:extLst>
        </p:spPr>
        <p:txBody>
          <a:bodyPr/>
          <a:lstStyle/>
          <a:p>
            <a:endParaRPr lang="es-PE"/>
          </a:p>
        </p:txBody>
      </p:sp>
      <p:sp>
        <p:nvSpPr>
          <p:cNvPr id="9245" name="Rectangle 29"/>
          <p:cNvSpPr>
            <a:spLocks noChangeArrowheads="1"/>
          </p:cNvSpPr>
          <p:nvPr/>
        </p:nvSpPr>
        <p:spPr bwMode="auto">
          <a:xfrm>
            <a:off x="1828173" y="366097"/>
            <a:ext cx="925638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s-ES_tradnl" sz="4000" b="1" dirty="0">
                <a:solidFill>
                  <a:srgbClr val="0000FF"/>
                </a:solidFill>
                <a:latin typeface="+mj-lt"/>
                <a:ea typeface="Tahoma" panose="020B0604030504040204" pitchFamily="34" charset="0"/>
                <a:cs typeface="Tahoma" panose="020B0604030504040204" pitchFamily="34" charset="0"/>
              </a:rPr>
              <a:t>Modelo general de Programación lineal</a:t>
            </a:r>
            <a:endParaRPr lang="es-ES" sz="4000" b="1" dirty="0">
              <a:solidFill>
                <a:srgbClr val="0000FF"/>
              </a:solidFill>
              <a:latin typeface="+mj-lt"/>
              <a:ea typeface="Tahoma" panose="020B0604030504040204" pitchFamily="34" charset="0"/>
              <a:cs typeface="Tahoma" panose="020B0604030504040204" pitchFamily="34" charset="0"/>
            </a:endParaRPr>
          </a:p>
        </p:txBody>
      </p:sp>
      <p:sp>
        <p:nvSpPr>
          <p:cNvPr id="9" name="29 Marcador de número de diapositiva"/>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9C01ADC3-E36D-4C5C-8652-F65F41137542}" type="slidenum">
              <a:rPr lang="es-ES" sz="1400"/>
              <a:pPr>
                <a:spcBef>
                  <a:spcPct val="0"/>
                </a:spcBef>
                <a:buFontTx/>
                <a:buNone/>
              </a:pPr>
              <a:t>5</a:t>
            </a:fld>
            <a:endParaRPr lang="es-ES" sz="1400"/>
          </a:p>
        </p:txBody>
      </p:sp>
    </p:spTree>
    <p:extLst>
      <p:ext uri="{BB962C8B-B14F-4D97-AF65-F5344CB8AC3E}">
        <p14:creationId xmlns:p14="http://schemas.microsoft.com/office/powerpoint/2010/main" val="35842449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45"/>
                                        </p:tgtEl>
                                        <p:attrNameLst>
                                          <p:attrName>style.visibility</p:attrName>
                                        </p:attrNameLst>
                                      </p:cBhvr>
                                      <p:to>
                                        <p:strVal val="visible"/>
                                      </p:to>
                                    </p:set>
                                    <p:animEffect transition="in" filter="blinds(horizontal)">
                                      <p:cBhvr>
                                        <p:cTn id="7" dur="500"/>
                                        <p:tgtEl>
                                          <p:spTgt spid="92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28"/>
                                        </p:tgtEl>
                                        <p:attrNameLst>
                                          <p:attrName>style.visibility</p:attrName>
                                        </p:attrNameLst>
                                      </p:cBhvr>
                                      <p:to>
                                        <p:strVal val="visible"/>
                                      </p:to>
                                    </p:set>
                                    <p:animEffect transition="in" filter="blinds(horizontal)">
                                      <p:cBhvr>
                                        <p:cTn id="17" dur="500"/>
                                        <p:tgtEl>
                                          <p:spTgt spid="92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9230"/>
                                        </p:tgtEl>
                                        <p:attrNameLst>
                                          <p:attrName>style.visibility</p:attrName>
                                        </p:attrNameLst>
                                      </p:cBhvr>
                                      <p:to>
                                        <p:strVal val="visible"/>
                                      </p:to>
                                    </p:set>
                                    <p:animEffect transition="in" filter="randombar(horizontal)">
                                      <p:cBhvr>
                                        <p:cTn id="22" dur="500"/>
                                        <p:tgtEl>
                                          <p:spTgt spid="923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9229"/>
                                        </p:tgtEl>
                                        <p:attrNameLst>
                                          <p:attrName>style.visibility</p:attrName>
                                        </p:attrNameLst>
                                      </p:cBhvr>
                                      <p:to>
                                        <p:strVal val="visible"/>
                                      </p:to>
                                    </p:set>
                                    <p:animEffect transition="in" filter="randombar(horizontal)">
                                      <p:cBhvr>
                                        <p:cTn id="27" dur="500"/>
                                        <p:tgtEl>
                                          <p:spTgt spid="922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9231"/>
                                        </p:tgtEl>
                                        <p:attrNameLst>
                                          <p:attrName>style.visibility</p:attrName>
                                        </p:attrNameLst>
                                      </p:cBhvr>
                                      <p:to>
                                        <p:strVal val="visible"/>
                                      </p:to>
                                    </p:set>
                                    <p:animEffect transition="in" filter="randombar(horizontal)">
                                      <p:cBhvr>
                                        <p:cTn id="32" dur="500"/>
                                        <p:tgtEl>
                                          <p:spTgt spid="923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232"/>
                                        </p:tgtEl>
                                        <p:attrNameLst>
                                          <p:attrName>style.visibility</p:attrName>
                                        </p:attrNameLst>
                                      </p:cBhvr>
                                      <p:to>
                                        <p:strVal val="visible"/>
                                      </p:to>
                                    </p:set>
                                    <p:animEffect transition="in" filter="blinds(horizontal)">
                                      <p:cBhvr>
                                        <p:cTn id="37" dur="500"/>
                                        <p:tgtEl>
                                          <p:spTgt spid="923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4" presetClass="entr" presetSubtype="10" fill="hold" grpId="0" nodeType="clickEffect">
                                  <p:stCondLst>
                                    <p:cond delay="0"/>
                                  </p:stCondLst>
                                  <p:childTnLst>
                                    <p:set>
                                      <p:cBhvr>
                                        <p:cTn id="41" dur="1" fill="hold">
                                          <p:stCondLst>
                                            <p:cond delay="0"/>
                                          </p:stCondLst>
                                        </p:cTn>
                                        <p:tgtEl>
                                          <p:spTgt spid="9233"/>
                                        </p:tgtEl>
                                        <p:attrNameLst>
                                          <p:attrName>style.visibility</p:attrName>
                                        </p:attrNameLst>
                                      </p:cBhvr>
                                      <p:to>
                                        <p:strVal val="visible"/>
                                      </p:to>
                                    </p:set>
                                    <p:animEffect transition="in" filter="randombar(horizontal)">
                                      <p:cBhvr>
                                        <p:cTn id="42" dur="500"/>
                                        <p:tgtEl>
                                          <p:spTgt spid="923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14" presetClass="entr" presetSubtype="10" fill="hold" grpId="0" nodeType="clickEffect">
                                  <p:stCondLst>
                                    <p:cond delay="0"/>
                                  </p:stCondLst>
                                  <p:childTnLst>
                                    <p:set>
                                      <p:cBhvr>
                                        <p:cTn id="46" dur="1" fill="hold">
                                          <p:stCondLst>
                                            <p:cond delay="0"/>
                                          </p:stCondLst>
                                        </p:cTn>
                                        <p:tgtEl>
                                          <p:spTgt spid="9234"/>
                                        </p:tgtEl>
                                        <p:attrNameLst>
                                          <p:attrName>style.visibility</p:attrName>
                                        </p:attrNameLst>
                                      </p:cBhvr>
                                      <p:to>
                                        <p:strVal val="visible"/>
                                      </p:to>
                                    </p:set>
                                    <p:animEffect transition="in" filter="randombar(horizontal)">
                                      <p:cBhvr>
                                        <p:cTn id="47" dur="500"/>
                                        <p:tgtEl>
                                          <p:spTgt spid="9234"/>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9235"/>
                                        </p:tgtEl>
                                        <p:attrNameLst>
                                          <p:attrName>style.visibility</p:attrName>
                                        </p:attrNameLst>
                                      </p:cBhvr>
                                      <p:to>
                                        <p:strVal val="visible"/>
                                      </p:to>
                                    </p:set>
                                    <p:animEffect transition="in" filter="blinds(horizontal)">
                                      <p:cBhvr>
                                        <p:cTn id="52" dur="500"/>
                                        <p:tgtEl>
                                          <p:spTgt spid="9235"/>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14" presetClass="entr" presetSubtype="10" fill="hold" grpId="0" nodeType="clickEffect">
                                  <p:stCondLst>
                                    <p:cond delay="0"/>
                                  </p:stCondLst>
                                  <p:childTnLst>
                                    <p:set>
                                      <p:cBhvr>
                                        <p:cTn id="56" dur="1" fill="hold">
                                          <p:stCondLst>
                                            <p:cond delay="0"/>
                                          </p:stCondLst>
                                        </p:cTn>
                                        <p:tgtEl>
                                          <p:spTgt spid="9236"/>
                                        </p:tgtEl>
                                        <p:attrNameLst>
                                          <p:attrName>style.visibility</p:attrName>
                                        </p:attrNameLst>
                                      </p:cBhvr>
                                      <p:to>
                                        <p:strVal val="visible"/>
                                      </p:to>
                                    </p:set>
                                    <p:animEffect transition="in" filter="randombar(horizontal)">
                                      <p:cBhvr>
                                        <p:cTn id="57" dur="500"/>
                                        <p:tgtEl>
                                          <p:spTgt spid="923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14" presetClass="entr" presetSubtype="10" fill="hold" grpId="0" nodeType="clickEffect">
                                  <p:stCondLst>
                                    <p:cond delay="0"/>
                                  </p:stCondLst>
                                  <p:childTnLst>
                                    <p:set>
                                      <p:cBhvr>
                                        <p:cTn id="61" dur="1" fill="hold">
                                          <p:stCondLst>
                                            <p:cond delay="0"/>
                                          </p:stCondLst>
                                        </p:cTn>
                                        <p:tgtEl>
                                          <p:spTgt spid="9237"/>
                                        </p:tgtEl>
                                        <p:attrNameLst>
                                          <p:attrName>style.visibility</p:attrName>
                                        </p:attrNameLst>
                                      </p:cBhvr>
                                      <p:to>
                                        <p:strVal val="visible"/>
                                      </p:to>
                                    </p:set>
                                    <p:animEffect transition="in" filter="randombar(horizontal)">
                                      <p:cBhvr>
                                        <p:cTn id="62" dur="500"/>
                                        <p:tgtEl>
                                          <p:spTgt spid="923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9238"/>
                                        </p:tgtEl>
                                        <p:attrNameLst>
                                          <p:attrName>style.visibility</p:attrName>
                                        </p:attrNameLst>
                                      </p:cBhvr>
                                      <p:to>
                                        <p:strVal val="visible"/>
                                      </p:to>
                                    </p:set>
                                    <p:animEffect transition="in" filter="randombar(horizontal)">
                                      <p:cBhvr>
                                        <p:cTn id="67" dur="500"/>
                                        <p:tgtEl>
                                          <p:spTgt spid="9238"/>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9239"/>
                                        </p:tgtEl>
                                        <p:attrNameLst>
                                          <p:attrName>style.visibility</p:attrName>
                                        </p:attrNameLst>
                                      </p:cBhvr>
                                      <p:to>
                                        <p:strVal val="visible"/>
                                      </p:to>
                                    </p:set>
                                    <p:animEffect transition="in" filter="blinds(horizontal)">
                                      <p:cBhvr>
                                        <p:cTn id="72" dur="500"/>
                                        <p:tgtEl>
                                          <p:spTgt spid="923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9240"/>
                                        </p:tgtEl>
                                        <p:attrNameLst>
                                          <p:attrName>style.visibility</p:attrName>
                                        </p:attrNameLst>
                                      </p:cBhvr>
                                      <p:to>
                                        <p:strVal val="visible"/>
                                      </p:to>
                                    </p:set>
                                    <p:animEffect transition="in" filter="randombar(horizontal)">
                                      <p:cBhvr>
                                        <p:cTn id="77" dur="500"/>
                                        <p:tgtEl>
                                          <p:spTgt spid="924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4" presetClass="entr" presetSubtype="10" fill="hold" grpId="0" nodeType="clickEffect">
                                  <p:stCondLst>
                                    <p:cond delay="0"/>
                                  </p:stCondLst>
                                  <p:childTnLst>
                                    <p:set>
                                      <p:cBhvr>
                                        <p:cTn id="81" dur="1" fill="hold">
                                          <p:stCondLst>
                                            <p:cond delay="0"/>
                                          </p:stCondLst>
                                        </p:cTn>
                                        <p:tgtEl>
                                          <p:spTgt spid="9241"/>
                                        </p:tgtEl>
                                        <p:attrNameLst>
                                          <p:attrName>style.visibility</p:attrName>
                                        </p:attrNameLst>
                                      </p:cBhvr>
                                      <p:to>
                                        <p:strVal val="visible"/>
                                      </p:to>
                                    </p:set>
                                    <p:animEffect transition="in" filter="randombar(horizontal)">
                                      <p:cBhvr>
                                        <p:cTn id="82" dur="500"/>
                                        <p:tgtEl>
                                          <p:spTgt spid="9241"/>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14" presetClass="entr" presetSubtype="10" fill="hold" grpId="0" nodeType="clickEffect">
                                  <p:stCondLst>
                                    <p:cond delay="0"/>
                                  </p:stCondLst>
                                  <p:childTnLst>
                                    <p:set>
                                      <p:cBhvr>
                                        <p:cTn id="86" dur="1" fill="hold">
                                          <p:stCondLst>
                                            <p:cond delay="0"/>
                                          </p:stCondLst>
                                        </p:cTn>
                                        <p:tgtEl>
                                          <p:spTgt spid="9242"/>
                                        </p:tgtEl>
                                        <p:attrNameLst>
                                          <p:attrName>style.visibility</p:attrName>
                                        </p:attrNameLst>
                                      </p:cBhvr>
                                      <p:to>
                                        <p:strVal val="visible"/>
                                      </p:to>
                                    </p:set>
                                    <p:animEffect transition="in" filter="randombar(horizontal)">
                                      <p:cBhvr>
                                        <p:cTn id="87" dur="500"/>
                                        <p:tgtEl>
                                          <p:spTgt spid="9242"/>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9227"/>
                                        </p:tgtEl>
                                        <p:attrNameLst>
                                          <p:attrName>style.visibility</p:attrName>
                                        </p:attrNameLst>
                                      </p:cBhvr>
                                      <p:to>
                                        <p:strVal val="visible"/>
                                      </p:to>
                                    </p:set>
                                    <p:animEffect transition="in" filter="blinds(horizontal)">
                                      <p:cBhvr>
                                        <p:cTn id="92" dur="500"/>
                                        <p:tgtEl>
                                          <p:spTgt spid="922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9243"/>
                                        </p:tgtEl>
                                        <p:attrNameLst>
                                          <p:attrName>style.visibility</p:attrName>
                                        </p:attrNameLst>
                                      </p:cBhvr>
                                      <p:to>
                                        <p:strVal val="visible"/>
                                      </p:to>
                                    </p:set>
                                    <p:animEffect transition="in" filter="blinds(horizontal)">
                                      <p:cBhvr>
                                        <p:cTn id="97" dur="500"/>
                                        <p:tgtEl>
                                          <p:spTgt spid="924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14" presetClass="entr" presetSubtype="10" fill="hold" grpId="0" nodeType="clickEffect">
                                  <p:stCondLst>
                                    <p:cond delay="0"/>
                                  </p:stCondLst>
                                  <p:childTnLst>
                                    <p:set>
                                      <p:cBhvr>
                                        <p:cTn id="101" dur="1" fill="hold">
                                          <p:stCondLst>
                                            <p:cond delay="0"/>
                                          </p:stCondLst>
                                        </p:cTn>
                                        <p:tgtEl>
                                          <p:spTgt spid="9244"/>
                                        </p:tgtEl>
                                        <p:attrNameLst>
                                          <p:attrName>style.visibility</p:attrName>
                                        </p:attrNameLst>
                                      </p:cBhvr>
                                      <p:to>
                                        <p:strVal val="visible"/>
                                      </p:to>
                                    </p:set>
                                    <p:animEffect transition="in" filter="randombar(horizontal)">
                                      <p:cBhvr>
                                        <p:cTn id="102" dur="500"/>
                                        <p:tgtEl>
                                          <p:spTgt spid="9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7" grpId="0"/>
      <p:bldP spid="9228" grpId="0"/>
      <p:bldP spid="9229" grpId="0" animBg="1"/>
      <p:bldP spid="9230" grpId="0" animBg="1"/>
      <p:bldP spid="9231" grpId="0" animBg="1"/>
      <p:bldP spid="9232" grpId="0"/>
      <p:bldP spid="9233" grpId="0" animBg="1"/>
      <p:bldP spid="9234" grpId="0" animBg="1"/>
      <p:bldP spid="9235" grpId="0"/>
      <p:bldP spid="9236" grpId="0" animBg="1"/>
      <p:bldP spid="9237" grpId="0" animBg="1"/>
      <p:bldP spid="9238" grpId="0" animBg="1"/>
      <p:bldP spid="9239" grpId="0"/>
      <p:bldP spid="9240" grpId="0" animBg="1"/>
      <p:bldP spid="9241" grpId="0" animBg="1"/>
      <p:bldP spid="9242" grpId="0" animBg="1"/>
      <p:bldP spid="9243" grpId="0"/>
      <p:bldP spid="9244" grpId="0" animBg="1"/>
      <p:bldP spid="924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704095" y="1110996"/>
            <a:ext cx="8078173" cy="5813899"/>
          </a:xfrm>
          <a:prstGeom prst="rect">
            <a:avLst/>
          </a:prstGeom>
          <a:noFill/>
        </p:spPr>
        <p:txBody>
          <a:bodyPr wrap="square">
            <a:spAutoFit/>
          </a:bodyPr>
          <a:lstStyle/>
          <a:p>
            <a:pPr lvl="0" algn="just">
              <a:lnSpc>
                <a:spcPct val="110000"/>
              </a:lnSpc>
              <a:spcAft>
                <a:spcPts val="0"/>
              </a:spcAft>
              <a:buSzPts val="1000"/>
            </a:pPr>
            <a:r>
              <a:rPr lang="es-ES" sz="2600" dirty="0">
                <a:solidFill>
                  <a:srgbClr val="000000"/>
                </a:solidFill>
                <a:ea typeface="Calibri" panose="020F0502020204030204" pitchFamily="34" charset="0"/>
                <a:cs typeface="Arial" panose="020B0604020202020204" pitchFamily="34" charset="0"/>
              </a:rPr>
              <a:t>MONTEFLOR S.A. comercializa dos productos, yogurt y manjar blanco. Dispone al día 600 litros de leche fresca y 240 horas de mano de obra para su elaboración, un litro de yogurt</a:t>
            </a:r>
            <a:r>
              <a:rPr lang="es-ES" sz="2600" b="1" dirty="0">
                <a:solidFill>
                  <a:srgbClr val="000000"/>
                </a:solidFill>
                <a:ea typeface="Calibri" panose="020F0502020204030204" pitchFamily="34" charset="0"/>
                <a:cs typeface="Arial" panose="020B0604020202020204" pitchFamily="34" charset="0"/>
              </a:rPr>
              <a:t> </a:t>
            </a:r>
            <a:r>
              <a:rPr lang="es-ES" sz="2600" dirty="0">
                <a:solidFill>
                  <a:srgbClr val="000000"/>
                </a:solidFill>
                <a:ea typeface="Calibri" panose="020F0502020204030204" pitchFamily="34" charset="0"/>
                <a:cs typeface="Arial" panose="020B0604020202020204" pitchFamily="34" charset="0"/>
              </a:rPr>
              <a:t>requiere 2 litros de leche y 6 horas de mano de obra para la elaboración, ¼ kg de manjar blanco requiere 1 litro de leche fresca y 8 horas de mano de obra, los precios de los productos son S/. 12 y S/. 8 respectivamente. </a:t>
            </a:r>
            <a:endParaRPr lang="es-PE" sz="2600" dirty="0">
              <a:solidFill>
                <a:srgbClr val="000000"/>
              </a:solidFill>
              <a:ea typeface="Calibri" panose="020F0502020204030204" pitchFamily="34" charset="0"/>
            </a:endParaRPr>
          </a:p>
          <a:p>
            <a:pPr algn="just">
              <a:lnSpc>
                <a:spcPct val="110000"/>
              </a:lnSpc>
              <a:spcAft>
                <a:spcPts val="0"/>
              </a:spcAft>
            </a:pPr>
            <a:r>
              <a:rPr lang="es-ES" sz="2600" dirty="0">
                <a:solidFill>
                  <a:srgbClr val="000000"/>
                </a:solidFill>
                <a:ea typeface="Calibri" panose="020F0502020204030204" pitchFamily="34" charset="0"/>
                <a:cs typeface="Arial" panose="020B0604020202020204" pitchFamily="34" charset="0"/>
              </a:rPr>
              <a:t>¿Cuantos litros de yogurt y cuantos envases de ¼ de kg de manjar blanco se deben elaborar para maximizar su ingreso?</a:t>
            </a:r>
            <a:endParaRPr lang="es-PE" sz="2600" dirty="0">
              <a:solidFill>
                <a:srgbClr val="000000"/>
              </a:solidFill>
              <a:ea typeface="Calibri" panose="020F0502020204030204" pitchFamily="34" charset="0"/>
            </a:endParaRPr>
          </a:p>
          <a:p>
            <a:pPr marL="342900" lvl="0" indent="-342900" algn="just">
              <a:lnSpc>
                <a:spcPct val="110000"/>
              </a:lnSpc>
              <a:spcAft>
                <a:spcPts val="0"/>
              </a:spcAft>
              <a:buFont typeface="+mj-lt"/>
              <a:buAutoNum type="alphaLcPeriod"/>
              <a:tabLst>
                <a:tab pos="180340" algn="l"/>
                <a:tab pos="3446780" algn="l"/>
              </a:tabLst>
            </a:pPr>
            <a:r>
              <a:rPr lang="es-ES" sz="2600" dirty="0">
                <a:solidFill>
                  <a:srgbClr val="000000"/>
                </a:solidFill>
                <a:ea typeface="Calibri" panose="020F0502020204030204" pitchFamily="34" charset="0"/>
              </a:rPr>
              <a:t>¿Determine cuantas unidades de cada producto debe producirse al mes, a fin de maximizar la utilidad total?</a:t>
            </a:r>
            <a:endParaRPr lang="es-PE" sz="2600" dirty="0">
              <a:solidFill>
                <a:srgbClr val="000000"/>
              </a:solidFill>
              <a:ea typeface="Calibri" panose="020F0502020204030204" pitchFamily="34" charset="0"/>
            </a:endParaRPr>
          </a:p>
          <a:p>
            <a:pPr marL="342900" lvl="0" indent="-342900" algn="just">
              <a:lnSpc>
                <a:spcPct val="110000"/>
              </a:lnSpc>
              <a:spcAft>
                <a:spcPts val="0"/>
              </a:spcAft>
              <a:buFont typeface="+mj-lt"/>
              <a:buAutoNum type="alphaLcPeriod"/>
              <a:tabLst>
                <a:tab pos="180340" algn="l"/>
                <a:tab pos="3446780" algn="l"/>
              </a:tabLst>
            </a:pPr>
            <a:r>
              <a:rPr lang="es-ES" sz="2600" dirty="0">
                <a:solidFill>
                  <a:srgbClr val="000000"/>
                </a:solidFill>
                <a:ea typeface="Calibri" panose="020F0502020204030204" pitchFamily="34" charset="0"/>
              </a:rPr>
              <a:t>¿Cuál es esa utilidad total?</a:t>
            </a:r>
            <a:endParaRPr lang="es-PE" sz="2600" dirty="0">
              <a:solidFill>
                <a:srgbClr val="000000"/>
              </a:solidFill>
              <a:effectLst/>
              <a:ea typeface="Calibri" panose="020F0502020204030204" pitchFamily="34" charset="0"/>
            </a:endParaRPr>
          </a:p>
        </p:txBody>
      </p:sp>
      <p:sp>
        <p:nvSpPr>
          <p:cNvPr id="3" name="Rectángulo 2"/>
          <p:cNvSpPr/>
          <p:nvPr/>
        </p:nvSpPr>
        <p:spPr>
          <a:xfrm>
            <a:off x="1873772" y="229975"/>
            <a:ext cx="4332156" cy="707886"/>
          </a:xfrm>
          <a:prstGeom prst="rect">
            <a:avLst/>
          </a:prstGeom>
        </p:spPr>
        <p:txBody>
          <a:bodyPr wrap="square">
            <a:spAutoFit/>
          </a:bodyPr>
          <a:lstStyle/>
          <a:p>
            <a:r>
              <a:rPr lang="es-ES" sz="4000" b="1" dirty="0">
                <a:solidFill>
                  <a:srgbClr val="000099"/>
                </a:solidFill>
                <a:ea typeface="Calibri" panose="020F0502020204030204" pitchFamily="34" charset="0"/>
              </a:rPr>
              <a:t>Ejercicio 1</a:t>
            </a:r>
            <a:endParaRPr lang="es-PE" sz="4000" b="1" dirty="0">
              <a:solidFill>
                <a:srgbClr val="000099"/>
              </a:solidFill>
            </a:endParaRPr>
          </a:p>
        </p:txBody>
      </p:sp>
      <p:pic>
        <p:nvPicPr>
          <p:cNvPr id="4" name="Picture 2" descr="Resultado de imagen para yogu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969" y="1580827"/>
            <a:ext cx="2487029" cy="261921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Resultado de imagen para manjar blanc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909" y="4493604"/>
            <a:ext cx="2379725" cy="2236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9686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3143250" y="1138262"/>
            <a:ext cx="872896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tabLst/>
            </a:pPr>
            <a:r>
              <a:rPr kumimoji="0" lang="es-ES" altLang="es-PE" sz="2800" b="0" i="0" u="none" strike="noStrike" cap="none" normalizeH="0" baseline="0" dirty="0">
                <a:ln>
                  <a:noFill/>
                </a:ln>
                <a:solidFill>
                  <a:srgbClr val="000000"/>
                </a:solidFill>
                <a:effectLst/>
                <a:latin typeface="+mn-lt"/>
                <a:ea typeface="Calibri" panose="020F0502020204030204" pitchFamily="34" charset="0"/>
                <a:cs typeface="Arial" panose="020B0604020202020204" pitchFamily="34" charset="0"/>
              </a:rPr>
              <a:t>Un comerciante del acude al mercado mayorista a comprar naranjas con S/ 5 000. Le ofrecen dos tipos de naranjas: las de tipo Valencia a 5 S/el kg. y las de tipo Huando a 8 S/ el kg. Sabiendo que sólo dispone de su camioneta con espacio para transportar 700 kg. de naranjas como máximo y que piensa vender el kg. de naranjas tipo Valencia a 8 S. y el kg. de tipo Huando a 12 S/ </a:t>
            </a:r>
            <a:endParaRPr kumimoji="0" lang="es-PE" altLang="es-PE" sz="2800" b="0" i="0" u="none" strike="noStrike" cap="none" normalizeH="0" baseline="0" dirty="0">
              <a:ln>
                <a:noFill/>
              </a:ln>
              <a:solidFill>
                <a:schemeClr val="tx1"/>
              </a:solidFill>
              <a:effectLst/>
              <a:latin typeface="+mn-lt"/>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s-ES" altLang="es-PE" sz="2800" b="0" i="0" u="none" strike="noStrike" cap="none" normalizeH="0" baseline="0" dirty="0">
                <a:ln>
                  <a:noFill/>
                </a:ln>
                <a:solidFill>
                  <a:srgbClr val="000000"/>
                </a:solidFill>
                <a:effectLst/>
                <a:latin typeface="+mn-lt"/>
                <a:ea typeface="Calibri" panose="020F0502020204030204" pitchFamily="34" charset="0"/>
                <a:cs typeface="Arial" panose="020B0604020202020204" pitchFamily="34" charset="0"/>
              </a:rPr>
              <a:t>¿Cuántos kg de naranjas de cada tipo deberá comprar para obtener máximo beneficio?</a:t>
            </a:r>
            <a:r>
              <a:rPr kumimoji="0" lang="es-ES" altLang="es-PE" sz="2800" b="1" i="0" u="none" strike="noStrike" cap="none" normalizeH="0" baseline="0" dirty="0">
                <a:ln>
                  <a:noFill/>
                </a:ln>
                <a:solidFill>
                  <a:srgbClr val="000000"/>
                </a:solidFill>
                <a:effectLst/>
                <a:latin typeface="+mn-lt"/>
                <a:ea typeface="Calibri" panose="020F0502020204030204" pitchFamily="34" charset="0"/>
                <a:cs typeface="Arial" panose="020B0604020202020204" pitchFamily="34" charset="0"/>
              </a:rPr>
              <a:t> </a:t>
            </a:r>
            <a:endParaRPr kumimoji="0" lang="es-PE" altLang="es-PE" sz="2800" b="0" i="0" u="none" strike="noStrike" cap="none" normalizeH="0" baseline="0" dirty="0">
              <a:ln>
                <a:noFill/>
              </a:ln>
              <a:solidFill>
                <a:schemeClr val="tx1"/>
              </a:solidFill>
              <a:effectLst/>
              <a:latin typeface="+mn-lt"/>
            </a:endParaRPr>
          </a:p>
          <a:p>
            <a:pPr marL="457200" marR="0" lvl="1" indent="0" algn="just" defTabSz="914400" rtl="0" eaLnBrk="0" fontAlgn="base" latinLnBrk="0" hangingPunct="0">
              <a:lnSpc>
                <a:spcPct val="100000"/>
              </a:lnSpc>
              <a:spcBef>
                <a:spcPct val="0"/>
              </a:spcBef>
              <a:spcAft>
                <a:spcPct val="0"/>
              </a:spcAft>
              <a:buClrTx/>
              <a:buSzTx/>
              <a:buFontTx/>
              <a:buAutoNum type="arabicPeriod"/>
              <a:tabLst/>
            </a:pPr>
            <a:r>
              <a:rPr kumimoji="0" lang="es-ES" altLang="es-PE" sz="2800" b="0" i="0" u="none" strike="noStrike" cap="none" normalizeH="0" baseline="0" dirty="0">
                <a:ln>
                  <a:noFill/>
                </a:ln>
                <a:solidFill>
                  <a:srgbClr val="000000"/>
                </a:solidFill>
                <a:effectLst/>
                <a:latin typeface="+mn-lt"/>
                <a:ea typeface="Calibri" panose="020F0502020204030204" pitchFamily="34" charset="0"/>
                <a:cs typeface="Arial" panose="020B0604020202020204" pitchFamily="34" charset="0"/>
              </a:rPr>
              <a:t>¿Cuál será ese beneficio máximo?</a:t>
            </a:r>
            <a:endParaRPr kumimoji="0" lang="es-ES" altLang="es-PE" sz="2800" b="0" i="0" u="none" strike="noStrike" cap="none" normalizeH="0" baseline="0" dirty="0">
              <a:ln>
                <a:noFill/>
              </a:ln>
              <a:solidFill>
                <a:schemeClr val="tx1"/>
              </a:solidFill>
              <a:effectLst/>
              <a:latin typeface="+mn-lt"/>
            </a:endParaRPr>
          </a:p>
        </p:txBody>
      </p:sp>
      <p:sp>
        <p:nvSpPr>
          <p:cNvPr id="4" name="Rectángulo 3"/>
          <p:cNvSpPr/>
          <p:nvPr/>
        </p:nvSpPr>
        <p:spPr>
          <a:xfrm>
            <a:off x="2382556" y="303014"/>
            <a:ext cx="4647831" cy="830997"/>
          </a:xfrm>
          <a:prstGeom prst="rect">
            <a:avLst/>
          </a:prstGeom>
        </p:spPr>
        <p:txBody>
          <a:bodyPr wrap="square">
            <a:spAutoFit/>
          </a:bodyPr>
          <a:lstStyle/>
          <a:p>
            <a:r>
              <a:rPr lang="es-ES" sz="4800" b="1" dirty="0">
                <a:solidFill>
                  <a:srgbClr val="000099"/>
                </a:solidFill>
                <a:ea typeface="Calibri" panose="020F0502020204030204" pitchFamily="34" charset="0"/>
              </a:rPr>
              <a:t>Ejercicio 2</a:t>
            </a:r>
            <a:endParaRPr lang="es-PE" sz="4800" b="1" dirty="0">
              <a:solidFill>
                <a:srgbClr val="000099"/>
              </a:solidFill>
            </a:endParaRPr>
          </a:p>
        </p:txBody>
      </p:sp>
      <p:pic>
        <p:nvPicPr>
          <p:cNvPr id="2051" name="Picture 3" descr="Córdoba cierra su campaña de cítricos con 170.000 T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591" y="2104981"/>
            <a:ext cx="2509461" cy="173212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amioneta - Wikipedia, la enciclopedia lib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4803820"/>
            <a:ext cx="3181183" cy="1611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143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660446" y="1046370"/>
            <a:ext cx="8779579"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s-ES" altLang="es-PE" sz="2800" b="0" i="0" u="none" strike="noStrike" cap="none" normalizeH="0" baseline="0" dirty="0">
                <a:ln>
                  <a:noFill/>
                </a:ln>
                <a:solidFill>
                  <a:srgbClr val="000000"/>
                </a:solidFill>
                <a:effectLst/>
                <a:ea typeface="Calibri" panose="020F0502020204030204" pitchFamily="34" charset="0"/>
                <a:cs typeface="Arial" panose="020B0604020202020204" pitchFamily="34" charset="0"/>
              </a:rPr>
              <a:t>La empresa BEMBO’S vende hamburguesas de dos tipos: de un cuarto de libra y hamburguesas </a:t>
            </a:r>
            <a:r>
              <a:rPr kumimoji="0" lang="es-ES" altLang="es-PE" sz="2800" b="0" i="1" u="none" strike="noStrike" cap="none" normalizeH="0" baseline="0" dirty="0">
                <a:ln>
                  <a:noFill/>
                </a:ln>
                <a:solidFill>
                  <a:srgbClr val="000000"/>
                </a:solidFill>
                <a:effectLst/>
                <a:ea typeface="Calibri" panose="020F0502020204030204" pitchFamily="34" charset="0"/>
                <a:cs typeface="Arial" panose="020B0604020202020204" pitchFamily="34" charset="0"/>
              </a:rPr>
              <a:t>bembonas.</a:t>
            </a:r>
            <a:r>
              <a:rPr kumimoji="0" lang="es-ES" altLang="es-PE" sz="2800" b="0" i="0" u="none" strike="noStrike" cap="none" normalizeH="0" baseline="0" dirty="0">
                <a:ln>
                  <a:noFill/>
                </a:ln>
                <a:solidFill>
                  <a:srgbClr val="000000"/>
                </a:solidFill>
                <a:effectLst/>
                <a:ea typeface="Calibri" panose="020F0502020204030204" pitchFamily="34" charset="0"/>
                <a:cs typeface="Arial" panose="020B0604020202020204" pitchFamily="34" charset="0"/>
              </a:rPr>
              <a:t> La hamburguesa de un cuarto de libra obviamente utiliza ¼ de libra de carne y la hamburguesa </a:t>
            </a:r>
            <a:r>
              <a:rPr kumimoji="0" lang="es-ES" altLang="es-PE" sz="2800" b="0" i="1" u="none" strike="noStrike" cap="none" normalizeH="0" baseline="0" dirty="0">
                <a:ln>
                  <a:noFill/>
                </a:ln>
                <a:solidFill>
                  <a:srgbClr val="000000"/>
                </a:solidFill>
                <a:effectLst/>
                <a:ea typeface="Calibri" panose="020F0502020204030204" pitchFamily="34" charset="0"/>
                <a:cs typeface="Arial" panose="020B0604020202020204" pitchFamily="34" charset="0"/>
              </a:rPr>
              <a:t>bembona</a:t>
            </a:r>
            <a:r>
              <a:rPr kumimoji="0" lang="es-ES" altLang="es-PE" sz="2800" b="0" i="0" u="none" strike="noStrike" cap="none" normalizeH="0" baseline="0" dirty="0">
                <a:ln>
                  <a:noFill/>
                </a:ln>
                <a:solidFill>
                  <a:srgbClr val="000000"/>
                </a:solidFill>
                <a:effectLst/>
                <a:ea typeface="Calibri" panose="020F0502020204030204" pitchFamily="34" charset="0"/>
                <a:cs typeface="Arial" panose="020B0604020202020204" pitchFamily="34" charset="0"/>
              </a:rPr>
              <a:t>, sólo utiliza 0,2 libras de carne. El restaurante empieza cada día con 200 libras de carne. La utilidad neta es la siguiente: 2.00 $ por cada hamburguesa de cuarto de libra y 1.50 $ por cada hamburguesa normal. El gerente estima además que no venderá más de 900 hamburguesas en total. Aplicando el método gráfico, determine la máxima utilidad que obtiene </a:t>
            </a:r>
            <a:r>
              <a:rPr kumimoji="0" lang="es-ES" altLang="es-PE" sz="2800" b="0" i="0" u="none" strike="noStrike" cap="none" normalizeH="0" baseline="0" dirty="0" err="1">
                <a:ln>
                  <a:noFill/>
                </a:ln>
                <a:solidFill>
                  <a:srgbClr val="000000"/>
                </a:solidFill>
                <a:effectLst/>
                <a:ea typeface="Calibri" panose="020F0502020204030204" pitchFamily="34" charset="0"/>
                <a:cs typeface="Arial" panose="020B0604020202020204" pitchFamily="34" charset="0"/>
              </a:rPr>
              <a:t>Bembo’s</a:t>
            </a:r>
            <a:r>
              <a:rPr kumimoji="0" lang="es-ES" altLang="es-PE" sz="2800" b="0" i="0" u="none" strike="noStrike" cap="none" normalizeH="0" baseline="0" dirty="0">
                <a:ln>
                  <a:noFill/>
                </a:ln>
                <a:solidFill>
                  <a:srgbClr val="000000"/>
                </a:solidFill>
                <a:effectLst/>
                <a:ea typeface="Calibri" panose="020F0502020204030204" pitchFamily="34" charset="0"/>
                <a:cs typeface="Arial" panose="020B0604020202020204" pitchFamily="34" charset="0"/>
              </a:rPr>
              <a:t>.</a:t>
            </a:r>
            <a:endParaRPr kumimoji="0" lang="es-ES" altLang="es-PE" sz="2800" b="0" i="0" u="none" strike="noStrike" cap="none" normalizeH="0" baseline="0" dirty="0">
              <a:ln>
                <a:noFill/>
              </a:ln>
              <a:solidFill>
                <a:schemeClr val="tx1"/>
              </a:solidFill>
              <a:effectLst/>
            </a:endParaRPr>
          </a:p>
        </p:txBody>
      </p:sp>
      <p:sp>
        <p:nvSpPr>
          <p:cNvPr id="4" name="Rectángulo 3"/>
          <p:cNvSpPr/>
          <p:nvPr/>
        </p:nvSpPr>
        <p:spPr>
          <a:xfrm>
            <a:off x="2382556" y="303014"/>
            <a:ext cx="3493588" cy="707886"/>
          </a:xfrm>
          <a:prstGeom prst="rect">
            <a:avLst/>
          </a:prstGeom>
        </p:spPr>
        <p:txBody>
          <a:bodyPr wrap="square">
            <a:spAutoFit/>
          </a:bodyPr>
          <a:lstStyle/>
          <a:p>
            <a:r>
              <a:rPr lang="es-ES" sz="4000" b="1" dirty="0">
                <a:solidFill>
                  <a:srgbClr val="000099"/>
                </a:solidFill>
                <a:ea typeface="Calibri" panose="020F0502020204030204" pitchFamily="34" charset="0"/>
              </a:rPr>
              <a:t>Ejercicio 3</a:t>
            </a:r>
            <a:endParaRPr lang="es-PE" sz="4000" b="1" dirty="0">
              <a:solidFill>
                <a:srgbClr val="000099"/>
              </a:solidFill>
            </a:endParaRPr>
          </a:p>
        </p:txBody>
      </p:sp>
      <p:sp>
        <p:nvSpPr>
          <p:cNvPr id="5" name="AutoShape 3" descr="Bembos extiende campaña de su segunda hamburguesa a 1 sol hasta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PE"/>
          </a:p>
        </p:txBody>
      </p:sp>
      <p:pic>
        <p:nvPicPr>
          <p:cNvPr id="6" name="Imagen 5"/>
          <p:cNvPicPr>
            <a:picLocks noChangeAspect="1"/>
          </p:cNvPicPr>
          <p:nvPr/>
        </p:nvPicPr>
        <p:blipFill>
          <a:blip r:embed="rId2"/>
          <a:stretch>
            <a:fillRect/>
          </a:stretch>
        </p:blipFill>
        <p:spPr>
          <a:xfrm>
            <a:off x="307975" y="2062162"/>
            <a:ext cx="2152650" cy="2124075"/>
          </a:xfrm>
          <a:prstGeom prst="rect">
            <a:avLst/>
          </a:prstGeom>
        </p:spPr>
      </p:pic>
    </p:spTree>
    <p:extLst>
      <p:ext uri="{BB962C8B-B14F-4D97-AF65-F5344CB8AC3E}">
        <p14:creationId xmlns:p14="http://schemas.microsoft.com/office/powerpoint/2010/main" val="1355818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721063" y="983090"/>
            <a:ext cx="7607129" cy="5306068"/>
          </a:xfrm>
          <a:prstGeom prst="rect">
            <a:avLst/>
          </a:prstGeom>
        </p:spPr>
        <p:txBody>
          <a:bodyPr wrap="square">
            <a:spAutoFit/>
          </a:bodyPr>
          <a:lstStyle/>
          <a:p>
            <a:pPr lvl="0" algn="just">
              <a:lnSpc>
                <a:spcPct val="110000"/>
              </a:lnSpc>
              <a:spcAft>
                <a:spcPts val="0"/>
              </a:spcAft>
              <a:buSzPts val="1000"/>
            </a:pPr>
            <a:r>
              <a:rPr lang="es-ES" sz="2800" dirty="0">
                <a:solidFill>
                  <a:srgbClr val="000000"/>
                </a:solidFill>
                <a:ea typeface="Calibri" panose="020F0502020204030204" pitchFamily="34" charset="0"/>
                <a:cs typeface="Arial" panose="020B0604020202020204" pitchFamily="34" charset="0"/>
              </a:rPr>
              <a:t>Un carpintero fabrica dos productos: sillas y mesas. Su producción está limitada por las disponibilidades en listones de madera (36 semanales) y por las horas de mano de obra contratada (48 semanales). Cada silla requiere 4 listones de madera y 3 horas de mano de obra. Cada mesa requiere 4 listones y 6 horas hombre. El carpintero obtiene S/ 30 y S/ 20 de utilidades por cada silla y mesa respectivamente.   Halle el programa de fabricación que haga máximas las utilidades.</a:t>
            </a:r>
            <a:endParaRPr lang="es-PE" sz="2800" dirty="0">
              <a:solidFill>
                <a:srgbClr val="000000"/>
              </a:solidFill>
              <a:effectLst/>
              <a:ea typeface="Calibri" panose="020F0502020204030204" pitchFamily="34" charset="0"/>
            </a:endParaRPr>
          </a:p>
        </p:txBody>
      </p:sp>
      <p:sp>
        <p:nvSpPr>
          <p:cNvPr id="3" name="Rectángulo 2"/>
          <p:cNvSpPr/>
          <p:nvPr/>
        </p:nvSpPr>
        <p:spPr>
          <a:xfrm>
            <a:off x="2382556" y="303014"/>
            <a:ext cx="3613510" cy="707886"/>
          </a:xfrm>
          <a:prstGeom prst="rect">
            <a:avLst/>
          </a:prstGeom>
        </p:spPr>
        <p:txBody>
          <a:bodyPr wrap="square">
            <a:spAutoFit/>
          </a:bodyPr>
          <a:lstStyle/>
          <a:p>
            <a:r>
              <a:rPr lang="es-ES" sz="4000" b="1" dirty="0">
                <a:solidFill>
                  <a:srgbClr val="000099"/>
                </a:solidFill>
                <a:ea typeface="Calibri" panose="020F0502020204030204" pitchFamily="34" charset="0"/>
              </a:rPr>
              <a:t>Ejercicio 4</a:t>
            </a:r>
            <a:endParaRPr lang="es-PE" sz="4000" b="1" dirty="0">
              <a:solidFill>
                <a:srgbClr val="000099"/>
              </a:solidFill>
            </a:endParaRPr>
          </a:p>
        </p:txBody>
      </p:sp>
      <p:pic>
        <p:nvPicPr>
          <p:cNvPr id="8194" name="Picture 2" descr="Comedor en madera de encino en color maple. Carpintería y fabrica ..."/>
          <p:cNvPicPr>
            <a:picLocks noChangeAspect="1" noChangeArrowheads="1"/>
          </p:cNvPicPr>
          <p:nvPr/>
        </p:nvPicPr>
        <p:blipFill rotWithShape="1">
          <a:blip r:embed="rId2">
            <a:extLst>
              <a:ext uri="{28A0092B-C50C-407E-A947-70E740481C1C}">
                <a14:useLocalDpi xmlns:a14="http://schemas.microsoft.com/office/drawing/2010/main" val="0"/>
              </a:ext>
            </a:extLst>
          </a:blip>
          <a:srcRect t="22923" b="12565"/>
          <a:stretch/>
        </p:blipFill>
        <p:spPr bwMode="auto">
          <a:xfrm>
            <a:off x="142802" y="2867025"/>
            <a:ext cx="3387761"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9234516"/>
      </p:ext>
    </p:extLst>
  </p:cSld>
  <p:clrMapOvr>
    <a:masterClrMapping/>
  </p:clrMapOvr>
</p:sld>
</file>

<file path=ppt/theme/theme1.xml><?xml version="1.0" encoding="utf-8"?>
<a:theme xmlns:a="http://schemas.openxmlformats.org/drawingml/2006/main" name="Office Theme">
  <a:themeElements>
    <a:clrScheme name="Tema d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141</TotalTime>
  <Words>1145</Words>
  <Application>Microsoft Office PowerPoint</Application>
  <PresentationFormat>Panorámica</PresentationFormat>
  <Paragraphs>67</Paragraphs>
  <Slides>14</Slides>
  <Notes>2</Notes>
  <HiddenSlides>0</HiddenSlides>
  <MMClips>0</MMClips>
  <ScaleCrop>false</ScaleCrop>
  <HeadingPairs>
    <vt:vector size="8" baseType="variant">
      <vt:variant>
        <vt:lpstr>Fuentes usadas</vt:lpstr>
      </vt:variant>
      <vt:variant>
        <vt:i4>7</vt:i4>
      </vt:variant>
      <vt:variant>
        <vt:lpstr>Tema</vt:lpstr>
      </vt:variant>
      <vt:variant>
        <vt:i4>1</vt:i4>
      </vt:variant>
      <vt:variant>
        <vt:lpstr>Servidores OLE incrustados</vt:lpstr>
      </vt:variant>
      <vt:variant>
        <vt:i4>1</vt:i4>
      </vt:variant>
      <vt:variant>
        <vt:lpstr>Títulos de diapositiva</vt:lpstr>
      </vt:variant>
      <vt:variant>
        <vt:i4>14</vt:i4>
      </vt:variant>
    </vt:vector>
  </HeadingPairs>
  <TitlesOfParts>
    <vt:vector size="23" baseType="lpstr">
      <vt:lpstr>Arial Unicode MS</vt:lpstr>
      <vt:lpstr>Arial</vt:lpstr>
      <vt:lpstr>Calibri</vt:lpstr>
      <vt:lpstr>Calibri Light</vt:lpstr>
      <vt:lpstr>Century Gothic</vt:lpstr>
      <vt:lpstr>Tahoma</vt:lpstr>
      <vt:lpstr>Times New Roman</vt:lpstr>
      <vt:lpstr>Office Theme</vt:lpstr>
      <vt:lpstr>Ecuación</vt:lpstr>
      <vt:lpstr>Semana 1 S 2</vt:lpstr>
      <vt:lpstr>Programación Lineal</vt:lpstr>
      <vt:lpstr>Ejemplo 1</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de Microsoft Office</dc:creator>
  <cp:lastModifiedBy>Docente UC</cp:lastModifiedBy>
  <cp:revision>26</cp:revision>
  <dcterms:created xsi:type="dcterms:W3CDTF">2016-05-26T15:40:57Z</dcterms:created>
  <dcterms:modified xsi:type="dcterms:W3CDTF">2025-08-19T19:14:13Z</dcterms:modified>
</cp:coreProperties>
</file>